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5.xml" ContentType="application/vnd.openxmlformats-officedocument.presentationml.slideLayout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85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86.xml" ContentType="application/vnd.openxmlformats-officedocument.presentationml.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5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87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72.xml" ContentType="application/vnd.openxmlformats-officedocument.presentationml.slide+xml"/>
  <Override PartName="/ppt/slides/slide82.xml" ContentType="application/vnd.openxmlformats-officedocument.presentationml.slide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69.xml" ContentType="application/vnd.openxmlformats-officedocument.presentationml.slide+xml"/>
  <Override PartName="/ppt/theme/theme4.xml" ContentType="application/vnd.openxmlformats-officedocument.them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22.xml" ContentType="application/vnd.openxmlformats-officedocument.presentationml.slideLayout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s/slide83.xml" ContentType="application/vnd.openxmlformats-officedocument.presentationml.slide+xml"/>
  <Override PartName="/ppt/slides/slide93.xml" ContentType="application/vnd.openxmlformats-officedocument.presentationml.slide+xml"/>
  <Override PartName="/ppt/slideLayouts/slideLayout1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84.xml" ContentType="application/vnd.openxmlformats-officedocument.presentationml.slide+xml"/>
  <Override PartName="/ppt/slides/slide94.xml" ContentType="application/vnd.openxmlformats-officedocument.presentationml.slide+xml"/>
  <Override PartName="/ppt/notesSlides/notesSlide7.xml" ContentType="application/vnd.openxmlformats-officedocument.presentationml.notesSlide+xml"/>
  <Override PartName="/ppt/slideLayouts/slideLayout29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712" r:id="rId1"/>
    <p:sldMasterId id="2147483842" r:id="rId2"/>
  </p:sldMasterIdLst>
  <p:notesMasterIdLst>
    <p:notesMasterId r:id="rId97"/>
  </p:notesMasterIdLst>
  <p:handoutMasterIdLst>
    <p:handoutMasterId r:id="rId98"/>
  </p:handoutMasterIdLst>
  <p:sldIdLst>
    <p:sldId id="300" r:id="rId3"/>
    <p:sldId id="438" r:id="rId4"/>
    <p:sldId id="408" r:id="rId5"/>
    <p:sldId id="425" r:id="rId6"/>
    <p:sldId id="430" r:id="rId7"/>
    <p:sldId id="412" r:id="rId8"/>
    <p:sldId id="423" r:id="rId9"/>
    <p:sldId id="424" r:id="rId10"/>
    <p:sldId id="434" r:id="rId11"/>
    <p:sldId id="426" r:id="rId12"/>
    <p:sldId id="414" r:id="rId13"/>
    <p:sldId id="409" r:id="rId14"/>
    <p:sldId id="410" r:id="rId15"/>
    <p:sldId id="411" r:id="rId16"/>
    <p:sldId id="428" r:id="rId17"/>
    <p:sldId id="403" r:id="rId18"/>
    <p:sldId id="404" r:id="rId19"/>
    <p:sldId id="406" r:id="rId20"/>
    <p:sldId id="405" r:id="rId21"/>
    <p:sldId id="433" r:id="rId22"/>
    <p:sldId id="416" r:id="rId23"/>
    <p:sldId id="427" r:id="rId24"/>
    <p:sldId id="429" r:id="rId25"/>
    <p:sldId id="382" r:id="rId26"/>
    <p:sldId id="383" r:id="rId27"/>
    <p:sldId id="431" r:id="rId28"/>
    <p:sldId id="401" r:id="rId29"/>
    <p:sldId id="432" r:id="rId30"/>
    <p:sldId id="417" r:id="rId31"/>
    <p:sldId id="418" r:id="rId32"/>
    <p:sldId id="420" r:id="rId33"/>
    <p:sldId id="419" r:id="rId34"/>
    <p:sldId id="421" r:id="rId35"/>
    <p:sldId id="356" r:id="rId36"/>
    <p:sldId id="308" r:id="rId37"/>
    <p:sldId id="402" r:id="rId38"/>
    <p:sldId id="436" r:id="rId39"/>
    <p:sldId id="437" r:id="rId40"/>
    <p:sldId id="400" r:id="rId41"/>
    <p:sldId id="376" r:id="rId42"/>
    <p:sldId id="377" r:id="rId43"/>
    <p:sldId id="390" r:id="rId44"/>
    <p:sldId id="378" r:id="rId45"/>
    <p:sldId id="435" r:id="rId46"/>
    <p:sldId id="379" r:id="rId47"/>
    <p:sldId id="380" r:id="rId48"/>
    <p:sldId id="357" r:id="rId49"/>
    <p:sldId id="381" r:id="rId50"/>
    <p:sldId id="262" r:id="rId51"/>
    <p:sldId id="312" r:id="rId52"/>
    <p:sldId id="368" r:id="rId53"/>
    <p:sldId id="372" r:id="rId54"/>
    <p:sldId id="373" r:id="rId55"/>
    <p:sldId id="374" r:id="rId56"/>
    <p:sldId id="375" r:id="rId57"/>
    <p:sldId id="274" r:id="rId58"/>
    <p:sldId id="361" r:id="rId59"/>
    <p:sldId id="275" r:id="rId60"/>
    <p:sldId id="348" r:id="rId61"/>
    <p:sldId id="349" r:id="rId62"/>
    <p:sldId id="341" r:id="rId63"/>
    <p:sldId id="315" r:id="rId64"/>
    <p:sldId id="362" r:id="rId65"/>
    <p:sldId id="333" r:id="rId66"/>
    <p:sldId id="363" r:id="rId67"/>
    <p:sldId id="271" r:id="rId68"/>
    <p:sldId id="365" r:id="rId69"/>
    <p:sldId id="272" r:id="rId70"/>
    <p:sldId id="366" r:id="rId71"/>
    <p:sldId id="273" r:id="rId72"/>
    <p:sldId id="353" r:id="rId73"/>
    <p:sldId id="278" r:id="rId74"/>
    <p:sldId id="384" r:id="rId75"/>
    <p:sldId id="385" r:id="rId76"/>
    <p:sldId id="386" r:id="rId77"/>
    <p:sldId id="387" r:id="rId78"/>
    <p:sldId id="388" r:id="rId79"/>
    <p:sldId id="389" r:id="rId80"/>
    <p:sldId id="391" r:id="rId81"/>
    <p:sldId id="392" r:id="rId82"/>
    <p:sldId id="393" r:id="rId83"/>
    <p:sldId id="394" r:id="rId84"/>
    <p:sldId id="358" r:id="rId85"/>
    <p:sldId id="276" r:id="rId86"/>
    <p:sldId id="283" r:id="rId87"/>
    <p:sldId id="337" r:id="rId88"/>
    <p:sldId id="338" r:id="rId89"/>
    <p:sldId id="343" r:id="rId90"/>
    <p:sldId id="398" r:id="rId91"/>
    <p:sldId id="399" r:id="rId92"/>
    <p:sldId id="395" r:id="rId93"/>
    <p:sldId id="396" r:id="rId94"/>
    <p:sldId id="397" r:id="rId95"/>
    <p:sldId id="360" r:id="rId96"/>
  </p:sldIdLst>
  <p:sldSz cx="9144000" cy="6858000" type="screen4x3"/>
  <p:notesSz cx="6858000" cy="9144000"/>
  <p:defaultTextStyle>
    <a:defPPr>
      <a:defRPr lang="fr-FR"/>
    </a:defPPr>
    <a:lvl1pPr marL="0" algn="l" defTabSz="9134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25" algn="l" defTabSz="9134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453" algn="l" defTabSz="9134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180" algn="l" defTabSz="9134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905" algn="l" defTabSz="9134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632" algn="l" defTabSz="9134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358" algn="l" defTabSz="9134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080" algn="l" defTabSz="9134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3809" algn="l" defTabSz="9134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Pierre Cougoul" initials="P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9809" autoAdjust="0"/>
    <p:restoredTop sz="96939" autoAdjust="0"/>
  </p:normalViewPr>
  <p:slideViewPr>
    <p:cSldViewPr>
      <p:cViewPr>
        <p:scale>
          <a:sx n="66" d="100"/>
          <a:sy n="66" d="100"/>
        </p:scale>
        <p:origin x="-1288" y="2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notesMaster" Target="notesMasters/notesMaster1.xml"/><Relationship Id="rId98" Type="http://schemas.openxmlformats.org/officeDocument/2006/relationships/handoutMaster" Target="handoutMasters/handoutMaster1.xml"/><Relationship Id="rId99" Type="http://schemas.openxmlformats.org/officeDocument/2006/relationships/printerSettings" Target="printerSettings/printerSettings1.bin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commentAuthors" Target="commentAuthors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cougoul\Desktop\Activit&#233;%20HDJ-MIS%20h&#233;moglobinopathies%20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style val="2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cked"/>
        <c:ser>
          <c:idx val="0"/>
          <c:order val="0"/>
          <c:tx>
            <c:strRef>
              <c:f>Feuil3!$A$7</c:f>
              <c:strCache>
                <c:ptCount val="1"/>
                <c:pt idx="0">
                  <c:v>Consultations</c:v>
                </c:pt>
              </c:strCache>
            </c:strRef>
          </c:tx>
          <c:marker>
            <c:symbol val="none"/>
          </c:marker>
          <c:dLbls>
            <c:dLbl>
              <c:idx val="8"/>
              <c:layout/>
              <c:dLblPos val="r"/>
              <c:showVal val="1"/>
              <c:showSerName val="1"/>
            </c:dLbl>
            <c:delete val="1"/>
          </c:dLbls>
          <c:cat>
            <c:numRef>
              <c:f>Feuil3!$B$6:$J$6</c:f>
              <c:numCache>
                <c:formatCode>General</c:formatCode>
                <c:ptCount val="9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  <c:pt idx="8">
                  <c:v>2015.0</c:v>
                </c:pt>
              </c:numCache>
            </c:numRef>
          </c:cat>
          <c:val>
            <c:numRef>
              <c:f>Feuil3!$B$7:$J$7</c:f>
              <c:numCache>
                <c:formatCode>General</c:formatCode>
                <c:ptCount val="9"/>
                <c:pt idx="0">
                  <c:v>14.0</c:v>
                </c:pt>
                <c:pt idx="1">
                  <c:v>40.0</c:v>
                </c:pt>
                <c:pt idx="2">
                  <c:v>49.0</c:v>
                </c:pt>
                <c:pt idx="3">
                  <c:v>41.0</c:v>
                </c:pt>
                <c:pt idx="4">
                  <c:v>76.0</c:v>
                </c:pt>
                <c:pt idx="5">
                  <c:v>98.0</c:v>
                </c:pt>
                <c:pt idx="6">
                  <c:v>121.0</c:v>
                </c:pt>
                <c:pt idx="7">
                  <c:v>139.0</c:v>
                </c:pt>
                <c:pt idx="8">
                  <c:v>145.0</c:v>
                </c:pt>
              </c:numCache>
            </c:numRef>
          </c:val>
        </c:ser>
        <c:ser>
          <c:idx val="1"/>
          <c:order val="1"/>
          <c:tx>
            <c:strRef>
              <c:f>Feuil3!$A$8</c:f>
              <c:strCache>
                <c:ptCount val="1"/>
                <c:pt idx="0">
                  <c:v>HDJ</c:v>
                </c:pt>
              </c:strCache>
            </c:strRef>
          </c:tx>
          <c:marker>
            <c:symbol val="none"/>
          </c:marker>
          <c:dLbls>
            <c:dLbl>
              <c:idx val="8"/>
              <c:layout/>
              <c:dLblPos val="r"/>
              <c:showVal val="1"/>
              <c:showSerName val="1"/>
            </c:dLbl>
            <c:delete val="1"/>
          </c:dLbls>
          <c:cat>
            <c:numRef>
              <c:f>Feuil3!$B$6:$J$6</c:f>
              <c:numCache>
                <c:formatCode>General</c:formatCode>
                <c:ptCount val="9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  <c:pt idx="8">
                  <c:v>2015.0</c:v>
                </c:pt>
              </c:numCache>
            </c:numRef>
          </c:cat>
          <c:val>
            <c:numRef>
              <c:f>Feuil3!$B$8:$J$8</c:f>
              <c:numCache>
                <c:formatCode>General</c:formatCode>
                <c:ptCount val="9"/>
                <c:pt idx="0">
                  <c:v>4.0</c:v>
                </c:pt>
                <c:pt idx="1">
                  <c:v>12.0</c:v>
                </c:pt>
                <c:pt idx="2">
                  <c:v>45.0</c:v>
                </c:pt>
                <c:pt idx="3">
                  <c:v>80.0</c:v>
                </c:pt>
                <c:pt idx="4">
                  <c:v>102.0</c:v>
                </c:pt>
                <c:pt idx="5">
                  <c:v>107.0</c:v>
                </c:pt>
                <c:pt idx="6">
                  <c:v>81.0</c:v>
                </c:pt>
                <c:pt idx="7">
                  <c:v>86.0</c:v>
                </c:pt>
                <c:pt idx="8">
                  <c:v>192.0</c:v>
                </c:pt>
              </c:numCache>
            </c:numRef>
          </c:val>
        </c:ser>
        <c:ser>
          <c:idx val="2"/>
          <c:order val="2"/>
          <c:tx>
            <c:strRef>
              <c:f>Feuil3!$A$9</c:f>
              <c:strCache>
                <c:ptCount val="1"/>
                <c:pt idx="0">
                  <c:v>HC</c:v>
                </c:pt>
              </c:strCache>
            </c:strRef>
          </c:tx>
          <c:marker>
            <c:symbol val="none"/>
          </c:marker>
          <c:dLbls>
            <c:dLbl>
              <c:idx val="8"/>
              <c:layout/>
              <c:dLblPos val="r"/>
              <c:showVal val="1"/>
              <c:showSerName val="1"/>
            </c:dLbl>
            <c:delete val="1"/>
          </c:dLbls>
          <c:cat>
            <c:numRef>
              <c:f>Feuil3!$B$6:$J$6</c:f>
              <c:numCache>
                <c:formatCode>General</c:formatCode>
                <c:ptCount val="9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  <c:pt idx="8">
                  <c:v>2015.0</c:v>
                </c:pt>
              </c:numCache>
            </c:numRef>
          </c:cat>
          <c:val>
            <c:numRef>
              <c:f>Feuil3!$B$9:$J$9</c:f>
              <c:numCache>
                <c:formatCode>General</c:formatCode>
                <c:ptCount val="9"/>
                <c:pt idx="0">
                  <c:v>19.0</c:v>
                </c:pt>
                <c:pt idx="1">
                  <c:v>49.0</c:v>
                </c:pt>
                <c:pt idx="2">
                  <c:v>49.0</c:v>
                </c:pt>
                <c:pt idx="3">
                  <c:v>67.0</c:v>
                </c:pt>
                <c:pt idx="4">
                  <c:v>62.0</c:v>
                </c:pt>
                <c:pt idx="5">
                  <c:v>52.0</c:v>
                </c:pt>
                <c:pt idx="6">
                  <c:v>75.0</c:v>
                </c:pt>
                <c:pt idx="7">
                  <c:v>82.0</c:v>
                </c:pt>
                <c:pt idx="8">
                  <c:v>85.0</c:v>
                </c:pt>
              </c:numCache>
            </c:numRef>
          </c:val>
        </c:ser>
        <c:ser>
          <c:idx val="3"/>
          <c:order val="3"/>
          <c:tx>
            <c:strRef>
              <c:f>Feuil3!$A$10</c:f>
              <c:strCache>
                <c:ptCount val="1"/>
                <c:pt idx="0">
                  <c:v>File active</c:v>
                </c:pt>
              </c:strCache>
            </c:strRef>
          </c:tx>
          <c:marker>
            <c:symbol val="none"/>
          </c:marker>
          <c:dLbls>
            <c:dLbl>
              <c:idx val="8"/>
              <c:layout/>
              <c:dLblPos val="r"/>
              <c:showVal val="1"/>
              <c:showSerName val="1"/>
            </c:dLbl>
            <c:delete val="1"/>
          </c:dLbls>
          <c:cat>
            <c:numRef>
              <c:f>Feuil3!$B$6:$J$6</c:f>
              <c:numCache>
                <c:formatCode>General</c:formatCode>
                <c:ptCount val="9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  <c:pt idx="8">
                  <c:v>2015.0</c:v>
                </c:pt>
              </c:numCache>
            </c:numRef>
          </c:cat>
          <c:val>
            <c:numRef>
              <c:f>Feuil3!$B$10:$J$10</c:f>
              <c:numCache>
                <c:formatCode>General</c:formatCode>
                <c:ptCount val="9"/>
                <c:pt idx="6">
                  <c:v>114.0</c:v>
                </c:pt>
                <c:pt idx="7">
                  <c:v>126.0</c:v>
                </c:pt>
                <c:pt idx="8">
                  <c:v>148.0</c:v>
                </c:pt>
              </c:numCache>
            </c:numRef>
          </c:val>
        </c:ser>
        <c:dLbls/>
        <c:marker val="1"/>
        <c:axId val="364569528"/>
        <c:axId val="364572904"/>
      </c:lineChart>
      <c:catAx>
        <c:axId val="364569528"/>
        <c:scaling>
          <c:orientation val="minMax"/>
        </c:scaling>
        <c:axPos val="b"/>
        <c:numFmt formatCode="General" sourceLinked="1"/>
        <c:majorTickMark val="none"/>
        <c:tickLblPos val="nextTo"/>
        <c:crossAx val="364572904"/>
        <c:crosses val="autoZero"/>
        <c:auto val="1"/>
        <c:lblAlgn val="ctr"/>
        <c:lblOffset val="100"/>
      </c:catAx>
      <c:valAx>
        <c:axId val="364572904"/>
        <c:scaling>
          <c:orientation val="minMax"/>
          <c:max val="600.0"/>
        </c:scaling>
        <c:delete val="1"/>
        <c:axPos val="l"/>
        <c:majorGridlines/>
        <c:numFmt formatCode="General" sourceLinked="1"/>
        <c:majorTickMark val="none"/>
        <c:tickLblPos val="nextTo"/>
        <c:crossAx val="364569528"/>
        <c:crosses val="autoZero"/>
        <c:crossBetween val="between"/>
      </c:valAx>
    </c:plotArea>
    <c:plotVisOnly val="1"/>
    <c:dispBlanksAs val="zero"/>
  </c:chart>
  <c:externalData r:id="rId2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smtClean="0"/>
              <a:t>P Cougoul 02-06-17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C8B93-866B-D740-97F2-D50ECF6E0E7D}" type="datetime1">
              <a:rPr lang="fr-FR" smtClean="0"/>
              <a:pPr/>
              <a:t>12/06/17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P Cougoul 02-06-17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F46D3-BFFA-5E43-9142-7E9589FF920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632626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fr-FR" smtClean="0"/>
              <a:t>P Cougoul 02-06-17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9FA19-AFB4-D84E-A198-BCE6718A141A}" type="datetime1">
              <a:rPr lang="fr-FR" smtClean="0"/>
              <a:pPr/>
              <a:t>12/06/17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P Cougoul 02-06-17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199D4-1434-480D-AB0F-DF2569F5DB0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943581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34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25" algn="l" defTabSz="9134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53" algn="l" defTabSz="9134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180" algn="l" defTabSz="9134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905" algn="l" defTabSz="9134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632" algn="l" defTabSz="9134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358" algn="l" defTabSz="9134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080" algn="l" defTabSz="9134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809" algn="l" defTabSz="9134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 Cougoul 02-06-17</a:t>
            </a:r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754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55" tIns="40078" rIns="80155" bIns="40078" anchor="ctr">
            <a:prstTxWarp prst="textNoShape">
              <a:avLst/>
            </a:prstTxWarp>
          </a:bodyPr>
          <a:lstStyle/>
          <a:p>
            <a:pPr defTabSz="456498"/>
            <a:endParaRPr lang="fr-FR" dirty="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20" name="Text Box 2"/>
          <p:cNvSpPr>
            <a:spLocks noGrp="1" noChangeArrowheads="1"/>
          </p:cNvSpPr>
          <p:nvPr>
            <p:ph type="body"/>
          </p:nvPr>
        </p:nvSpPr>
        <p:spPr>
          <a:xfrm>
            <a:off x="685513" y="4343231"/>
            <a:ext cx="5481215" cy="4109708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 Cougoul 02-06-17</a:t>
            </a:r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754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55" tIns="40078" rIns="80155" bIns="40078" anchor="ctr">
            <a:prstTxWarp prst="textNoShape">
              <a:avLst/>
            </a:prstTxWarp>
          </a:bodyPr>
          <a:lstStyle/>
          <a:p>
            <a:pPr defTabSz="456498"/>
            <a:endParaRPr lang="fr-FR" dirty="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2468" name="Text Box 2"/>
          <p:cNvSpPr>
            <a:spLocks noGrp="1" noChangeArrowheads="1"/>
          </p:cNvSpPr>
          <p:nvPr>
            <p:ph type="body"/>
          </p:nvPr>
        </p:nvSpPr>
        <p:spPr>
          <a:xfrm>
            <a:off x="685513" y="4343231"/>
            <a:ext cx="5481215" cy="4109708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r>
              <a:rPr lang="fr-FR"/>
              <a:t>Taux de mortalité infantile par AVC avant dépistage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 Cougoul 02-06-17</a:t>
            </a:r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754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55" tIns="40078" rIns="80155" bIns="40078" anchor="ctr">
            <a:prstTxWarp prst="textNoShape">
              <a:avLst/>
            </a:prstTxWarp>
          </a:bodyPr>
          <a:lstStyle/>
          <a:p>
            <a:pPr defTabSz="456498"/>
            <a:endParaRPr lang="fr-FR" dirty="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2468" name="Text Box 2"/>
          <p:cNvSpPr>
            <a:spLocks noGrp="1" noChangeArrowheads="1"/>
          </p:cNvSpPr>
          <p:nvPr>
            <p:ph type="body"/>
          </p:nvPr>
        </p:nvSpPr>
        <p:spPr>
          <a:xfrm>
            <a:off x="685513" y="4343231"/>
            <a:ext cx="5481215" cy="4109708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r>
              <a:rPr lang="fr-FR"/>
              <a:t>Taux de mortalité infantile par AVC avant dépistage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 Cougoul 02-06-17</a:t>
            </a:r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754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55" tIns="40078" rIns="80155" bIns="40078" anchor="ctr">
            <a:prstTxWarp prst="textNoShape">
              <a:avLst/>
            </a:prstTxWarp>
          </a:bodyPr>
          <a:lstStyle/>
          <a:p>
            <a:pPr defTabSz="456498"/>
            <a:endParaRPr lang="fr-FR" dirty="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5540" name="Text Box 2"/>
          <p:cNvSpPr>
            <a:spLocks noGrp="1" noChangeArrowheads="1"/>
          </p:cNvSpPr>
          <p:nvPr>
            <p:ph type="body"/>
          </p:nvPr>
        </p:nvSpPr>
        <p:spPr>
          <a:xfrm>
            <a:off x="685513" y="4343231"/>
            <a:ext cx="5481215" cy="4109708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 Cougoul 02-06-17</a:t>
            </a:r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92477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3254743" indent="-32853916" defTabSz="392477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00827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801654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202482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603309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fld id="{B4CBD1DE-4B75-4D53-8A38-F486EDD0F155}" type="slidenum">
              <a:rPr lang="en-GB" altLang="fr-FR" sz="1200">
                <a:solidFill>
                  <a:srgbClr val="000000"/>
                </a:solidFill>
                <a:latin typeface="Times New Roman" pitchFamily="4" charset="0"/>
              </a:rPr>
              <a:pPr eaLnBrk="1"/>
              <a:t>74</a:t>
            </a:fld>
            <a:endParaRPr lang="en-GB" altLang="fr-FR" sz="1200">
              <a:solidFill>
                <a:srgbClr val="000000"/>
              </a:solidFill>
              <a:latin typeface="Times New Roman" pitchFamily="4" charset="0"/>
            </a:endParaRPr>
          </a:p>
        </p:txBody>
      </p:sp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754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55" tIns="40078" rIns="80155" bIns="40078" anchor="ctr"/>
          <a:lstStyle>
            <a:lvl1pPr defTabSz="520700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520700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</a:pPr>
            <a:endParaRPr lang="fr-FR" altLang="fr-FR" sz="1600">
              <a:solidFill>
                <a:srgbClr val="000000"/>
              </a:solidFill>
              <a:latin typeface="Calibri" pitchFamily="4" charset="0"/>
              <a:ea typeface="ＭＳ Ｐゴシック" pitchFamily="4" charset="-128"/>
            </a:endParaRPr>
          </a:p>
        </p:txBody>
      </p:sp>
      <p:sp>
        <p:nvSpPr>
          <p:cNvPr id="33796" name="Text Box 2"/>
          <p:cNvSpPr>
            <a:spLocks noGrp="1" noChangeArrowheads="1"/>
          </p:cNvSpPr>
          <p:nvPr>
            <p:ph type="body"/>
          </p:nvPr>
        </p:nvSpPr>
        <p:spPr>
          <a:xfrm>
            <a:off x="685513" y="4343231"/>
            <a:ext cx="5481215" cy="4109708"/>
          </a:xfr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r>
              <a:rPr lang="fr-FR" altLang="fr-FR" smtClean="0">
                <a:latin typeface="Times New Roman" pitchFamily="4" charset="0"/>
                <a:ea typeface="ＭＳ Ｐゴシック" pitchFamily="4" charset="-128"/>
              </a:rPr>
              <a:t>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smtClean="0">
                <a:latin typeface="Times New Roman" pitchFamily="4" charset="0"/>
                <a:ea typeface="ＭＳ Ｐゴシック" pitchFamily="4" charset="-128"/>
              </a:rPr>
              <a:t>40% des patients à 40 ans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92477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3254743" indent="-32853916" defTabSz="392477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00827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801654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202482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603309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fld id="{7FBFA909-56F2-49F7-AD57-383F1882D7DD}" type="slidenum">
              <a:rPr lang="en-GB" altLang="fr-FR" sz="1200">
                <a:solidFill>
                  <a:srgbClr val="000000"/>
                </a:solidFill>
                <a:latin typeface="Times New Roman" pitchFamily="4" charset="0"/>
              </a:rPr>
              <a:pPr eaLnBrk="1"/>
              <a:t>75</a:t>
            </a:fld>
            <a:endParaRPr lang="en-GB" altLang="fr-FR" sz="1200">
              <a:solidFill>
                <a:srgbClr val="000000"/>
              </a:solidFill>
              <a:latin typeface="Times New Roman" pitchFamily="4" charset="0"/>
            </a:endParaRPr>
          </a:p>
        </p:txBody>
      </p:sp>
      <p:sp>
        <p:nvSpPr>
          <p:cNvPr id="37891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950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55" tIns="40078" rIns="80155" bIns="40078" anchor="ctr"/>
          <a:lstStyle>
            <a:lvl1pPr defTabSz="520700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520700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</a:pPr>
            <a:endParaRPr lang="fr-FR" altLang="fr-FR" sz="1600">
              <a:solidFill>
                <a:srgbClr val="000000"/>
              </a:solidFill>
              <a:latin typeface="Calibri" pitchFamily="4" charset="0"/>
              <a:ea typeface="ＭＳ Ｐゴシック" pitchFamily="4" charset="-128"/>
            </a:endParaRPr>
          </a:p>
        </p:txBody>
      </p:sp>
      <p:sp>
        <p:nvSpPr>
          <p:cNvPr id="37892" name="Text Box 2"/>
          <p:cNvSpPr>
            <a:spLocks noGrp="1" noChangeArrowheads="1"/>
          </p:cNvSpPr>
          <p:nvPr>
            <p:ph type="body"/>
          </p:nvPr>
        </p:nvSpPr>
        <p:spPr>
          <a:xfrm>
            <a:off x="685513" y="4343231"/>
            <a:ext cx="5481215" cy="4109708"/>
          </a:xfr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latin typeface="Times New Roman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92477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3254743" indent="-32853916" defTabSz="392477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00827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801654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202482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603309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fld id="{55AD9768-A0DC-44B9-BEED-B9B96D78F3AF}" type="slidenum">
              <a:rPr lang="en-GB" altLang="fr-FR" sz="1200">
                <a:solidFill>
                  <a:srgbClr val="000000"/>
                </a:solidFill>
                <a:latin typeface="Times New Roman" pitchFamily="4" charset="0"/>
              </a:rPr>
              <a:pPr eaLnBrk="1"/>
              <a:t>76</a:t>
            </a:fld>
            <a:endParaRPr lang="en-GB" altLang="fr-FR" sz="1200">
              <a:solidFill>
                <a:srgbClr val="000000"/>
              </a:solidFill>
              <a:latin typeface="Times New Roman" pitchFamily="4" charset="0"/>
            </a:endParaRPr>
          </a:p>
        </p:txBody>
      </p:sp>
      <p:sp>
        <p:nvSpPr>
          <p:cNvPr id="39939" name="Text Box 1"/>
          <p:cNvSpPr txBox="1">
            <a:spLocks noChangeArrowheads="1"/>
          </p:cNvSpPr>
          <p:nvPr/>
        </p:nvSpPr>
        <p:spPr bwMode="auto">
          <a:xfrm>
            <a:off x="1003786" y="695135"/>
            <a:ext cx="4844669" cy="342543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55" tIns="40078" rIns="80155" bIns="40078" anchor="ctr"/>
          <a:lstStyle>
            <a:lvl1pPr defTabSz="520700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520700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</a:pPr>
            <a:endParaRPr lang="fr-FR" altLang="fr-FR" sz="1600">
              <a:solidFill>
                <a:srgbClr val="000000"/>
              </a:solidFill>
              <a:latin typeface="Calibri" pitchFamily="4" charset="0"/>
              <a:ea typeface="ＭＳ Ｐゴシック" pitchFamily="4" charset="-128"/>
            </a:endParaRPr>
          </a:p>
        </p:txBody>
      </p:sp>
      <p:sp>
        <p:nvSpPr>
          <p:cNvPr id="39940" name="Text Box 2"/>
          <p:cNvSpPr>
            <a:spLocks noGrp="1" noChangeArrowheads="1"/>
          </p:cNvSpPr>
          <p:nvPr>
            <p:ph type="body"/>
          </p:nvPr>
        </p:nvSpPr>
        <p:spPr>
          <a:xfrm>
            <a:off x="685513" y="4343231"/>
            <a:ext cx="5481215" cy="4109708"/>
          </a:xfr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latin typeface="Times New Roman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92477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3254743" indent="-32853916" defTabSz="392477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00827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801654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202482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603309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fld id="{2A564B24-7498-41C6-80B7-B1BD12649D39}" type="slidenum">
              <a:rPr lang="en-GB" altLang="fr-FR" sz="1200">
                <a:solidFill>
                  <a:srgbClr val="000000"/>
                </a:solidFill>
                <a:latin typeface="Times New Roman" pitchFamily="4" charset="0"/>
              </a:rPr>
              <a:pPr eaLnBrk="1"/>
              <a:t>77</a:t>
            </a:fld>
            <a:endParaRPr lang="en-GB" altLang="fr-FR" sz="1200">
              <a:solidFill>
                <a:srgbClr val="000000"/>
              </a:solidFill>
              <a:latin typeface="Times New Roman" pitchFamily="4" charset="0"/>
            </a:endParaRPr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1003786" y="695135"/>
            <a:ext cx="4844669" cy="342543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55" tIns="40078" rIns="80155" bIns="40078" anchor="ctr"/>
          <a:lstStyle>
            <a:lvl1pPr defTabSz="520700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520700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</a:pPr>
            <a:endParaRPr lang="fr-FR" altLang="fr-FR" sz="1600">
              <a:solidFill>
                <a:srgbClr val="000000"/>
              </a:solidFill>
              <a:latin typeface="Calibri" pitchFamily="4" charset="0"/>
              <a:ea typeface="ＭＳ Ｐゴシック" pitchFamily="4" charset="-128"/>
            </a:endParaRPr>
          </a:p>
        </p:txBody>
      </p:sp>
      <p:sp>
        <p:nvSpPr>
          <p:cNvPr id="41988" name="Text Box 2"/>
          <p:cNvSpPr>
            <a:spLocks noGrp="1" noChangeArrowheads="1"/>
          </p:cNvSpPr>
          <p:nvPr>
            <p:ph type="body"/>
          </p:nvPr>
        </p:nvSpPr>
        <p:spPr>
          <a:xfrm>
            <a:off x="685513" y="4343231"/>
            <a:ext cx="5481215" cy="4109708"/>
          </a:xfr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latin typeface="Times New Roman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392477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3254743" indent="-32853916" defTabSz="392477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00827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801654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202482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603309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fld id="{7038BBDE-3A30-4341-B0D7-BD82A28567EB}" type="slidenum">
              <a:rPr lang="en-GB" altLang="fr-FR" sz="1200">
                <a:solidFill>
                  <a:srgbClr val="000000"/>
                </a:solidFill>
                <a:latin typeface="Times New Roman" pitchFamily="4" charset="0"/>
              </a:rPr>
              <a:pPr eaLnBrk="1"/>
              <a:t>79</a:t>
            </a:fld>
            <a:endParaRPr lang="en-GB" altLang="fr-FR" sz="1200">
              <a:solidFill>
                <a:srgbClr val="000000"/>
              </a:solidFill>
              <a:latin typeface="Times New Roman" pitchFamily="4" charset="0"/>
            </a:endParaRPr>
          </a:p>
        </p:txBody>
      </p:sp>
      <p:sp>
        <p:nvSpPr>
          <p:cNvPr id="47107" name="Text Box 1"/>
          <p:cNvSpPr txBox="1">
            <a:spLocks noChangeArrowheads="1"/>
          </p:cNvSpPr>
          <p:nvPr/>
        </p:nvSpPr>
        <p:spPr bwMode="auto">
          <a:xfrm>
            <a:off x="1003786" y="695135"/>
            <a:ext cx="4844669" cy="342543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endParaRPr lang="fr-FR" altLang="fr-FR" sz="1600"/>
          </a:p>
        </p:txBody>
      </p:sp>
      <p:sp>
        <p:nvSpPr>
          <p:cNvPr id="47108" name="Text Box 2"/>
          <p:cNvSpPr>
            <a:spLocks noGrp="1" noChangeArrowheads="1"/>
          </p:cNvSpPr>
          <p:nvPr>
            <p:ph type="body"/>
          </p:nvPr>
        </p:nvSpPr>
        <p:spPr>
          <a:xfrm>
            <a:off x="685513" y="4343231"/>
            <a:ext cx="5481215" cy="4109708"/>
          </a:xfr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92477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3254743" indent="-32853916" defTabSz="392477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00827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801654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202482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603309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fld id="{ACC5622D-65AF-401F-81A3-73E88220F66C}" type="slidenum">
              <a:rPr lang="en-GB" altLang="fr-FR" sz="1200">
                <a:solidFill>
                  <a:srgbClr val="000000"/>
                </a:solidFill>
                <a:latin typeface="Times New Roman" pitchFamily="4" charset="0"/>
              </a:rPr>
              <a:pPr eaLnBrk="1"/>
              <a:t>80</a:t>
            </a:fld>
            <a:endParaRPr lang="en-GB" altLang="fr-FR" sz="1200">
              <a:solidFill>
                <a:srgbClr val="000000"/>
              </a:solidFill>
              <a:latin typeface="Times New Roman" pitchFamily="4" charset="0"/>
            </a:endParaRPr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1003786" y="695135"/>
            <a:ext cx="4844669" cy="342543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55" tIns="40078" rIns="80155" bIns="40078" anchor="ctr"/>
          <a:lstStyle>
            <a:lvl1pPr defTabSz="520700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520700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</a:pPr>
            <a:endParaRPr lang="fr-FR" altLang="fr-FR" sz="1600">
              <a:solidFill>
                <a:srgbClr val="000000"/>
              </a:solidFill>
              <a:latin typeface="Calibri" pitchFamily="4" charset="0"/>
              <a:ea typeface="ＭＳ Ｐゴシック" pitchFamily="4" charset="-128"/>
            </a:endParaRPr>
          </a:p>
        </p:txBody>
      </p:sp>
      <p:sp>
        <p:nvSpPr>
          <p:cNvPr id="49156" name="Text Box 2"/>
          <p:cNvSpPr>
            <a:spLocks noGrp="1" noChangeArrowheads="1"/>
          </p:cNvSpPr>
          <p:nvPr>
            <p:ph type="body"/>
          </p:nvPr>
        </p:nvSpPr>
        <p:spPr>
          <a:xfrm>
            <a:off x="685513" y="4343231"/>
            <a:ext cx="5481215" cy="4109708"/>
          </a:xfr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latin typeface="Times New Roman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92477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3254743" indent="-32853916" defTabSz="392477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00827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801654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202482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603309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fld id="{9622369B-E6C5-424D-A90B-E3C834DD93AF}" type="slidenum">
              <a:rPr lang="en-GB" altLang="fr-FR" sz="1200">
                <a:solidFill>
                  <a:srgbClr val="000000"/>
                </a:solidFill>
                <a:latin typeface="Times New Roman" pitchFamily="4" charset="0"/>
              </a:rPr>
              <a:pPr eaLnBrk="1"/>
              <a:t>24</a:t>
            </a:fld>
            <a:endParaRPr lang="en-GB" altLang="fr-FR" sz="1200">
              <a:solidFill>
                <a:srgbClr val="000000"/>
              </a:solidFill>
              <a:latin typeface="Times New Roman" pitchFamily="4" charset="0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754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55" tIns="40078" rIns="80155" bIns="40078" anchor="ctr"/>
          <a:lstStyle>
            <a:lvl1pPr defTabSz="520700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520700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</a:pPr>
            <a:endParaRPr lang="fr-FR" altLang="fr-FR" sz="1600">
              <a:solidFill>
                <a:srgbClr val="000000"/>
              </a:solidFill>
              <a:latin typeface="Calibri" pitchFamily="4" charset="0"/>
              <a:ea typeface="ＭＳ Ｐゴシック" pitchFamily="4" charset="-128"/>
            </a:endParaRPr>
          </a:p>
        </p:txBody>
      </p:sp>
      <p:sp>
        <p:nvSpPr>
          <p:cNvPr id="21508" name="Text Box 2"/>
          <p:cNvSpPr>
            <a:spLocks noGrp="1" noChangeArrowheads="1"/>
          </p:cNvSpPr>
          <p:nvPr>
            <p:ph type="body"/>
          </p:nvPr>
        </p:nvSpPr>
        <p:spPr>
          <a:xfrm>
            <a:off x="685513" y="4343231"/>
            <a:ext cx="5481215" cy="4109708"/>
          </a:xfr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latin typeface="Times New Roman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92477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3254743" indent="-32853916" defTabSz="392477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00827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801654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202482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603309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fld id="{02235C16-C1CE-445B-B780-D178057768DC}" type="slidenum">
              <a:rPr lang="en-GB" altLang="fr-FR" sz="1200">
                <a:solidFill>
                  <a:srgbClr val="000000"/>
                </a:solidFill>
                <a:latin typeface="Times New Roman" pitchFamily="4" charset="0"/>
              </a:rPr>
              <a:pPr eaLnBrk="1"/>
              <a:t>81</a:t>
            </a:fld>
            <a:endParaRPr lang="en-GB" altLang="fr-FR" sz="1200">
              <a:solidFill>
                <a:srgbClr val="000000"/>
              </a:solidFill>
              <a:latin typeface="Times New Roman" pitchFamily="4" charset="0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1003786" y="695135"/>
            <a:ext cx="4844669" cy="342543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45" tIns="40073" rIns="80145" bIns="40073" anchor="ctr"/>
          <a:lstStyle>
            <a:lvl1pPr defTabSz="519113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519113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endParaRPr lang="fr-FR" altLang="fr-FR" sz="1600">
              <a:solidFill>
                <a:srgbClr val="000000"/>
              </a:solidFill>
              <a:latin typeface="Calibri" pitchFamily="4" charset="0"/>
              <a:ea typeface="ＭＳ Ｐゴシック" pitchFamily="4" charset="-128"/>
            </a:endParaRPr>
          </a:p>
        </p:txBody>
      </p:sp>
      <p:sp>
        <p:nvSpPr>
          <p:cNvPr id="51204" name="Text Box 2"/>
          <p:cNvSpPr>
            <a:spLocks noGrp="1" noChangeArrowheads="1"/>
          </p:cNvSpPr>
          <p:nvPr>
            <p:ph type="body"/>
          </p:nvPr>
        </p:nvSpPr>
        <p:spPr>
          <a:xfrm>
            <a:off x="685513" y="4343231"/>
            <a:ext cx="5481215" cy="4109708"/>
          </a:xfr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latin typeface="Times New Roman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747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/>
              <a:t>Strokes – étude(s) STO</a:t>
            </a:r>
          </a:p>
          <a:p>
            <a:pPr eaLnBrk="1" hangingPunct="1">
              <a:spcBef>
                <a:spcPct val="0"/>
              </a:spcBef>
            </a:pPr>
            <a:r>
              <a:rPr lang="fr-FR" i="1">
                <a:latin typeface="Comic Sans MS" charset="0"/>
              </a:rPr>
              <a:t>ANAES</a:t>
            </a:r>
          </a:p>
          <a:p>
            <a:pPr eaLnBrk="1" hangingPunct="1">
              <a:spcBef>
                <a:spcPct val="0"/>
              </a:spcBef>
            </a:pPr>
            <a:r>
              <a:rPr lang="fr-FR" i="1">
                <a:latin typeface="Comic Sans MS" charset="0"/>
              </a:rPr>
              <a:t>Recommandations pratiques de prise en charge de la drépanocytose de l'adulte - GREDA - Rev. Med. Int. 30S (2009) S162-2223</a:t>
            </a:r>
          </a:p>
          <a:p>
            <a:pPr eaLnBrk="1" hangingPunct="1">
              <a:spcBef>
                <a:spcPct val="0"/>
              </a:spcBef>
            </a:pPr>
            <a:r>
              <a:rPr lang="fr-FR"/>
              <a:t>P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 Cougoul 02-06-17</a:t>
            </a:r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smtClean="0">
                <a:latin typeface="Times New Roman" pitchFamily="4" charset="0"/>
                <a:ea typeface="ＭＳ Ｐゴシック" pitchFamily="4" charset="-128"/>
              </a:rPr>
              <a:t>1 – Rosse Transfusion and alloimmunization in sivkle cell disease. The cooperative study of sickle cell disease Blood 1990;76:1431-1437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 Cougoul 02-06-17</a:t>
            </a:r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smtClean="0">
                <a:latin typeface="Times New Roman" pitchFamily="18" charset="0"/>
                <a:ea typeface="ＭＳ Ｐゴシック" pitchFamily="34" charset="-128"/>
              </a:rPr>
              <a:t>- Prévalence DHTR (delayed hemolytic Transfusoin reaction): étude Necker: 8 cas en 3 ans, étude CC/CR: 20 cas sur 10 ans</a:t>
            </a:r>
          </a:p>
          <a:p>
            <a:pPr eaLnBrk="1" hangingPunct="1">
              <a:spcBef>
                <a:spcPct val="0"/>
              </a:spcBef>
            </a:pPr>
            <a:endParaRPr lang="fr-FR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fr-FR" smtClean="0">
                <a:latin typeface="Times New Roman" pitchFamily="18" charset="0"/>
                <a:ea typeface="ＭＳ Ｐゴシック" pitchFamily="34" charset="-128"/>
              </a:rPr>
              <a:t>Mécanisme d’action des IgIV:</a:t>
            </a:r>
          </a:p>
          <a:p>
            <a:pPr marL="33185155" lvl="1" indent="-32785720">
              <a:spcBef>
                <a:spcPct val="0"/>
              </a:spcBef>
              <a:buFontTx/>
              <a:buChar char="-"/>
            </a:pPr>
            <a:r>
              <a:rPr lang="fr-FR" smtClean="0">
                <a:latin typeface="Times New Roman" pitchFamily="18" charset="0"/>
                <a:ea typeface="ＭＳ Ｐゴシック" pitchFamily="34" charset="-128"/>
              </a:rPr>
              <a:t> blocage par compétition des récepteurs des cellules mononucléées</a:t>
            </a:r>
          </a:p>
          <a:p>
            <a:pPr marL="33185155" lvl="1" indent="-32785720">
              <a:spcBef>
                <a:spcPct val="0"/>
              </a:spcBef>
              <a:buFontTx/>
              <a:buChar char="-"/>
            </a:pPr>
            <a:r>
              <a:rPr lang="fr-FR" smtClean="0">
                <a:latin typeface="Times New Roman" pitchFamily="18" charset="0"/>
                <a:ea typeface="ＭＳ Ｐゴシック" pitchFamily="34" charset="-128"/>
              </a:rPr>
              <a:t> blocage de l’apoptose lymphocytaire et monocytaire par effet « anti Fas »</a:t>
            </a:r>
          </a:p>
          <a:p>
            <a:pPr marL="33185155" lvl="1" indent="-32785720">
              <a:spcBef>
                <a:spcPct val="0"/>
              </a:spcBef>
              <a:buFontTx/>
              <a:buChar char="-"/>
            </a:pPr>
            <a:r>
              <a:rPr lang="fr-FR" smtClean="0">
                <a:latin typeface="Times New Roman" pitchFamily="18" charset="0"/>
                <a:ea typeface="ＭＳ Ｐゴシック" pitchFamily="34" charset="-128"/>
              </a:rPr>
              <a:t> inhibition de la dégradations des GR sénescents </a:t>
            </a:r>
          </a:p>
          <a:p>
            <a:pPr marL="33185155" lvl="1" indent="-32785720">
              <a:spcBef>
                <a:spcPct val="0"/>
              </a:spcBef>
            </a:pPr>
            <a:endParaRPr lang="fr-FR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Times New Roman" pitchFamily="18" charset="0"/>
                <a:ea typeface="ＭＳ Ｐゴシック" pitchFamily="34" charset="-128"/>
              </a:rPr>
              <a:t>De Montalembert et al dealayed hemolytic transfusion reaction in children with sickle cell disease Haematologica 2011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Times New Roman" pitchFamily="18" charset="0"/>
                <a:ea typeface="ＭＳ Ｐゴシック" pitchFamily="34" charset="-128"/>
              </a:rPr>
              <a:t>Win Hyperhemolysis syndome insickle cell diesease Expert Rev. Hematol. 2(2), 111-115 (2009)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>
                <a:latin typeface="Times New Roman" pitchFamily="18" charset="0"/>
                <a:ea typeface="ＭＳ Ｐゴシック" pitchFamily="34" charset="-128"/>
              </a:rPr>
              <a:t>Scheunemann L, Ataga K Delayed hemolytic transfusion reaction in sickle cell disease Am J Med Sci 2010 March; 339(3): 266-269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 Cougoul 02-06-17</a:t>
            </a:r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 Cougoul 02-06-17</a:t>
            </a:r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392477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3254743" indent="-32853916" defTabSz="392477"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00827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801654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202482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603309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 sz="21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fld id="{92BBE5AC-F1DE-4247-9D3D-E2C2A24C5DCD}" type="slidenum">
              <a:rPr lang="en-GB" altLang="fr-FR" sz="1200">
                <a:solidFill>
                  <a:srgbClr val="000000"/>
                </a:solidFill>
                <a:latin typeface="Times New Roman" pitchFamily="4" charset="0"/>
              </a:rPr>
              <a:pPr eaLnBrk="1"/>
              <a:t>52</a:t>
            </a:fld>
            <a:endParaRPr lang="en-GB" altLang="fr-FR" sz="1200">
              <a:solidFill>
                <a:srgbClr val="000000"/>
              </a:solidFill>
              <a:latin typeface="Times New Roman" pitchFamily="4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8989" cy="342950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55" tIns="40078" rIns="80155" bIns="40078" anchor="ctr"/>
          <a:lstStyle>
            <a:lvl1pPr defTabSz="520700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520700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</a:pPr>
            <a:endParaRPr lang="fr-FR" altLang="fr-FR" sz="1600">
              <a:solidFill>
                <a:srgbClr val="000000"/>
              </a:solidFill>
              <a:latin typeface="Calibri" pitchFamily="4" charset="0"/>
              <a:ea typeface="ＭＳ Ｐゴシック" pitchFamily="4" charset="-128"/>
            </a:endParaRPr>
          </a:p>
        </p:txBody>
      </p:sp>
      <p:sp>
        <p:nvSpPr>
          <p:cNvPr id="23556" name="Text Box 2"/>
          <p:cNvSpPr>
            <a:spLocks noGrp="1" noChangeArrowheads="1"/>
          </p:cNvSpPr>
          <p:nvPr>
            <p:ph type="body"/>
          </p:nvPr>
        </p:nvSpPr>
        <p:spPr>
          <a:xfrm>
            <a:off x="685513" y="4343231"/>
            <a:ext cx="5481215" cy="4109708"/>
          </a:xfr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 altLang="fr-FR" smtClean="0">
              <a:latin typeface="Times New Roman" pitchFamily="4" charset="0"/>
              <a:ea typeface="ＭＳ Ｐゴシック" pitchFamily="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754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55" tIns="40078" rIns="80155" bIns="40078" anchor="ctr">
            <a:prstTxWarp prst="textNoShape">
              <a:avLst/>
            </a:prstTxWarp>
          </a:bodyPr>
          <a:lstStyle/>
          <a:p>
            <a:pPr defTabSz="456498"/>
            <a:endParaRPr lang="fr-FR" dirty="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5540" name="Text Box 2"/>
          <p:cNvSpPr>
            <a:spLocks noGrp="1" noChangeArrowheads="1"/>
          </p:cNvSpPr>
          <p:nvPr>
            <p:ph type="body"/>
          </p:nvPr>
        </p:nvSpPr>
        <p:spPr>
          <a:xfrm>
            <a:off x="685513" y="4343231"/>
            <a:ext cx="5481215" cy="4109708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 Cougoul 02-06-17</a:t>
            </a:r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754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55" tIns="40078" rIns="80155" bIns="40078" anchor="ctr">
            <a:prstTxWarp prst="textNoShape">
              <a:avLst/>
            </a:prstTxWarp>
          </a:bodyPr>
          <a:lstStyle/>
          <a:p>
            <a:pPr defTabSz="456498"/>
            <a:endParaRPr lang="fr-FR" dirty="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5540" name="Text Box 2"/>
          <p:cNvSpPr>
            <a:spLocks noGrp="1" noChangeArrowheads="1"/>
          </p:cNvSpPr>
          <p:nvPr>
            <p:ph type="body"/>
          </p:nvPr>
        </p:nvSpPr>
        <p:spPr>
          <a:xfrm>
            <a:off x="685513" y="4343231"/>
            <a:ext cx="5481215" cy="4109708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 Cougoul 02-06-17</a:t>
            </a:r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754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55" tIns="40078" rIns="80155" bIns="40078" anchor="ctr">
            <a:prstTxWarp prst="textNoShape">
              <a:avLst/>
            </a:prstTxWarp>
          </a:bodyPr>
          <a:lstStyle/>
          <a:p>
            <a:pPr defTabSz="456498"/>
            <a:endParaRPr lang="fr-FR" dirty="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5540" name="Text Box 2"/>
          <p:cNvSpPr>
            <a:spLocks noGrp="1" noChangeArrowheads="1"/>
          </p:cNvSpPr>
          <p:nvPr>
            <p:ph type="body"/>
          </p:nvPr>
        </p:nvSpPr>
        <p:spPr>
          <a:xfrm>
            <a:off x="685513" y="4343231"/>
            <a:ext cx="5481215" cy="4109708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 Cougoul 02-06-17</a:t>
            </a:r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754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55" tIns="40078" rIns="80155" bIns="40078" anchor="ctr">
            <a:prstTxWarp prst="textNoShape">
              <a:avLst/>
            </a:prstTxWarp>
          </a:bodyPr>
          <a:lstStyle/>
          <a:p>
            <a:pPr defTabSz="456498"/>
            <a:endParaRPr lang="fr-FR" dirty="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5540" name="Text Box 2"/>
          <p:cNvSpPr>
            <a:spLocks noGrp="1" noChangeArrowheads="1"/>
          </p:cNvSpPr>
          <p:nvPr>
            <p:ph type="body"/>
          </p:nvPr>
        </p:nvSpPr>
        <p:spPr>
          <a:xfrm>
            <a:off x="685513" y="4343231"/>
            <a:ext cx="5481215" cy="4109708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 Cougoul 02-06-17</a:t>
            </a:r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1003786" y="695134"/>
            <a:ext cx="4847549" cy="34281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55" tIns="40078" rIns="80155" bIns="40078" anchor="ctr">
            <a:prstTxWarp prst="textNoShape">
              <a:avLst/>
            </a:prstTxWarp>
          </a:bodyPr>
          <a:lstStyle/>
          <a:p>
            <a:pPr defTabSz="456498"/>
            <a:endParaRPr lang="fr-FR" dirty="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20" name="Text Box 2"/>
          <p:cNvSpPr>
            <a:spLocks noGrp="1" noChangeArrowheads="1"/>
          </p:cNvSpPr>
          <p:nvPr>
            <p:ph type="body"/>
          </p:nvPr>
        </p:nvSpPr>
        <p:spPr>
          <a:xfrm>
            <a:off x="685513" y="4343231"/>
            <a:ext cx="5481215" cy="4109708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 Cougoul 02-06-17</a:t>
            </a:r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7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Motif gris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7606" b="17606"/>
          <a:stretch>
            <a:fillRect/>
          </a:stretch>
        </p:blipFill>
        <p:spPr bwMode="auto">
          <a:xfrm>
            <a:off x="830880" y="0"/>
            <a:ext cx="82022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154" b="1154"/>
          <a:stretch>
            <a:fillRect/>
          </a:stretch>
        </p:blipFill>
        <p:spPr bwMode="auto">
          <a:xfrm>
            <a:off x="1" y="0"/>
            <a:ext cx="11908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0" y="3482286"/>
            <a:ext cx="9144000" cy="0"/>
          </a:xfrm>
          <a:prstGeom prst="line">
            <a:avLst/>
          </a:prstGeom>
          <a:noFill/>
          <a:ln w="9525">
            <a:solidFill>
              <a:srgbClr val="71BF45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defTabSz="400201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2" charset="0"/>
              <a:buNone/>
              <a:defRPr/>
            </a:pPr>
            <a:endParaRPr lang="fr-FR">
              <a:ln>
                <a:solidFill>
                  <a:srgbClr val="71BF45"/>
                </a:solidFill>
              </a:ln>
              <a:solidFill>
                <a:prstClr val="white"/>
              </a:solidFill>
              <a:latin typeface="Arial" pitchFamily="-102" charset="0"/>
              <a:ea typeface="MS Gothic" pitchFamily="49" charset="-128"/>
              <a:cs typeface="MS Gothic" pitchFamily="49" charset="-128"/>
            </a:endParaRPr>
          </a:p>
        </p:txBody>
      </p:sp>
      <p:pic>
        <p:nvPicPr>
          <p:cNvPr id="7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2480" y="6307862"/>
            <a:ext cx="1716480" cy="46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535040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00201" fontAlgn="auto">
              <a:spcBef>
                <a:spcPts val="0"/>
              </a:spcBef>
              <a:spcAft>
                <a:spcPts val="0"/>
              </a:spcAft>
              <a:buFont typeface="Times New Roman" pitchFamily="-102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MS Gothic" pitchFamily="49" charset="-128"/>
              </a:defRPr>
            </a:lvl1pPr>
          </a:lstStyle>
          <a:p>
            <a:pPr>
              <a:defRPr/>
            </a:pPr>
            <a:fld id="{A1C93589-F46D-D347-B73D-463E500ADB4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F6F7B-A2B4-45BC-A35A-BB7C1362B78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1304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00201" fontAlgn="auto">
              <a:spcBef>
                <a:spcPts val="0"/>
              </a:spcBef>
              <a:spcAft>
                <a:spcPts val="0"/>
              </a:spcAft>
              <a:buFont typeface="Times New Roman" pitchFamily="-102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MS Gothic" pitchFamily="49" charset="-128"/>
              </a:defRPr>
            </a:lvl1pPr>
          </a:lstStyle>
          <a:p>
            <a:pPr>
              <a:defRPr/>
            </a:pPr>
            <a:fld id="{CB817C5E-DEC7-0041-83BC-A34BFC56862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EBD33-8319-49D8-8F4E-4B25982DE60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945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00201" fontAlgn="auto">
              <a:spcBef>
                <a:spcPts val="0"/>
              </a:spcBef>
              <a:spcAft>
                <a:spcPts val="0"/>
              </a:spcAft>
              <a:buFont typeface="Times New Roman" pitchFamily="-102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MS Gothic" pitchFamily="49" charset="-128"/>
              </a:defRPr>
            </a:lvl1pPr>
          </a:lstStyle>
          <a:p>
            <a:pPr>
              <a:defRPr/>
            </a:pPr>
            <a:fld id="{2606A465-A8D7-3D49-8EC1-4675F1FD889B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39CD6-13F9-4996-80BD-2E729EF03EF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2299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00201" fontAlgn="auto">
              <a:spcBef>
                <a:spcPts val="0"/>
              </a:spcBef>
              <a:spcAft>
                <a:spcPts val="0"/>
              </a:spcAft>
              <a:buFont typeface="Times New Roman" pitchFamily="-102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MS Gothic" pitchFamily="49" charset="-128"/>
              </a:defRPr>
            </a:lvl1pPr>
          </a:lstStyle>
          <a:p>
            <a:pPr>
              <a:defRPr/>
            </a:pPr>
            <a:fld id="{378660DC-92ED-8846-84BC-62965E72734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6C971-1FCF-4BCC-ADC4-03636B20E41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1187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00201" fontAlgn="auto">
              <a:spcBef>
                <a:spcPts val="0"/>
              </a:spcBef>
              <a:spcAft>
                <a:spcPts val="0"/>
              </a:spcAft>
              <a:buFont typeface="Times New Roman" pitchFamily="-102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MS Gothic" pitchFamily="49" charset="-128"/>
              </a:defRPr>
            </a:lvl1pPr>
          </a:lstStyle>
          <a:p>
            <a:pPr>
              <a:defRPr/>
            </a:pPr>
            <a:fld id="{10173BDC-540D-B345-BC8B-8D6981F3DED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01DDA-CA06-4B4D-B9DD-2AA925857E2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4125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defTabSz="400201" fontAlgn="auto">
              <a:spcBef>
                <a:spcPts val="0"/>
              </a:spcBef>
              <a:spcAft>
                <a:spcPts val="0"/>
              </a:spcAft>
              <a:buFont typeface="Times New Roman" pitchFamily="-102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MS Gothic" pitchFamily="49" charset="-128"/>
              </a:defRPr>
            </a:lvl1pPr>
          </a:lstStyle>
          <a:p>
            <a:pPr>
              <a:defRPr/>
            </a:pPr>
            <a:fld id="{61940A04-A8C7-7C45-A25F-4BBD4CD7216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97863-E4F1-4EF0-A90A-3E3391B8CDE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7624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5" y="273669"/>
            <a:ext cx="8222400" cy="1137719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defTabSz="400201" fontAlgn="auto">
              <a:spcBef>
                <a:spcPts val="0"/>
              </a:spcBef>
              <a:spcAft>
                <a:spcPts val="0"/>
              </a:spcAft>
              <a:buFont typeface="Times New Roman" pitchFamily="-102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MS Gothic" pitchFamily="49" charset="-128"/>
              </a:defRPr>
            </a:lvl1pPr>
          </a:lstStyle>
          <a:p>
            <a:pPr>
              <a:defRPr/>
            </a:pPr>
            <a:fld id="{8B6C171E-ECF7-1F43-B201-6BF0C5F5EFDB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B7FBB14-B62A-4576-B140-10899B6FA48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5907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Motif gris"/>
          <p:cNvPicPr>
            <a:picLocks noChangeAspect="1" noChangeArrowheads="1"/>
          </p:cNvPicPr>
          <p:nvPr/>
        </p:nvPicPr>
        <p:blipFill rotWithShape="1">
          <a:blip r:embed="rId2">
            <a:lum contrast="12000"/>
          </a:blip>
          <a:srcRect t="17606" b="17606"/>
          <a:stretch/>
        </p:blipFill>
        <p:spPr bwMode="auto">
          <a:xfrm>
            <a:off x="831057" y="0"/>
            <a:ext cx="82026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799" y="2535039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9038F-B692-574F-8AC0-09ECED979F8F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93F64-D11B-4D5E-B6CF-4D1DEF2F39F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153" b="1153"/>
          <a:stretch/>
        </p:blipFill>
        <p:spPr bwMode="auto">
          <a:xfrm>
            <a:off x="0" y="0"/>
            <a:ext cx="1190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3481958"/>
            <a:ext cx="9143999" cy="0"/>
          </a:xfrm>
          <a:prstGeom prst="line">
            <a:avLst/>
          </a:prstGeom>
          <a:noFill/>
          <a:ln w="9525">
            <a:solidFill>
              <a:srgbClr val="71BF45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ln>
                <a:solidFill>
                  <a:srgbClr val="71BF45"/>
                </a:solidFill>
              </a:ln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332570" y="6307544"/>
            <a:ext cx="1716633" cy="468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Motif gris"/>
          <p:cNvPicPr>
            <a:picLocks noChangeAspect="1" noChangeArrowheads="1"/>
          </p:cNvPicPr>
          <p:nvPr/>
        </p:nvPicPr>
        <p:blipFill rotWithShape="1">
          <a:blip r:embed="rId2">
            <a:lum contrast="12000"/>
          </a:blip>
          <a:srcRect t="17606" b="17606"/>
          <a:stretch/>
        </p:blipFill>
        <p:spPr bwMode="auto">
          <a:xfrm>
            <a:off x="831057" y="0"/>
            <a:ext cx="82026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799" y="2535039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D084CA77-B655-7547-8215-5272BE316627}" type="datetime1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12/06/17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B7EA44DB-2414-40CD-9FCD-D522E9DEB364}" type="slidenum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332570" y="6307544"/>
            <a:ext cx="1716633" cy="468172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0" y="0"/>
            <a:ext cx="511175" cy="6858000"/>
            <a:chOff x="0" y="0"/>
            <a:chExt cx="511175" cy="68580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0" y="0"/>
              <a:ext cx="511175" cy="3493748"/>
            </a:xfrm>
            <a:prstGeom prst="rect">
              <a:avLst/>
            </a:prstGeom>
            <a:solidFill>
              <a:srgbClr val="71B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0" y="3483177"/>
              <a:ext cx="508000" cy="1840396"/>
            </a:xfrm>
            <a:prstGeom prst="rect">
              <a:avLst/>
            </a:prstGeom>
            <a:solidFill>
              <a:srgbClr val="CFC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0" y="6239673"/>
              <a:ext cx="511175" cy="618327"/>
            </a:xfrm>
            <a:prstGeom prst="rect">
              <a:avLst/>
            </a:prstGeom>
            <a:solidFill>
              <a:srgbClr val="41C8F5"/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fr-FR">
                  <a:latin typeface="Calibri" pitchFamily="34" charset="0"/>
                </a:rPr>
                <a:t> </a:t>
              </a: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0" y="5323573"/>
              <a:ext cx="511175" cy="929232"/>
            </a:xfrm>
            <a:prstGeom prst="rect">
              <a:avLst/>
            </a:prstGeom>
            <a:solidFill>
              <a:srgbClr val="F7941D"/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fr-FR">
                  <a:solidFill>
                    <a:srgbClr val="F7941D"/>
                  </a:solidFill>
                  <a:latin typeface="Calibri" pitchFamily="34" charset="0"/>
                </a:rPr>
                <a:t> </a:t>
              </a:r>
            </a:p>
          </p:txBody>
        </p:sp>
      </p:grp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0" y="3481958"/>
            <a:ext cx="9143999" cy="0"/>
          </a:xfrm>
          <a:prstGeom prst="line">
            <a:avLst/>
          </a:prstGeom>
          <a:noFill/>
          <a:ln w="9525">
            <a:solidFill>
              <a:srgbClr val="71BF45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ln>
                <a:solidFill>
                  <a:srgbClr val="71BF45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8176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485800"/>
            <a:ext cx="8229600" cy="1143000"/>
          </a:xfrm>
        </p:spPr>
        <p:txBody>
          <a:bodyPr/>
          <a:lstStyle>
            <a:lvl1pPr algn="l">
              <a:defRPr sz="3600">
                <a:solidFill>
                  <a:srgbClr val="71BF45"/>
                </a:solidFill>
                <a:latin typeface="Trebuchet MS" pitchFamily="34" charset="0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Calibri" pitchFamily="34" charset="0"/>
                <a:cs typeface="Calibri" pitchFamily="34" charset="0"/>
              </a:defRPr>
            </a:lvl1pPr>
            <a:lvl2pPr>
              <a:defRPr sz="2400">
                <a:latin typeface="Calibri" pitchFamily="34" charset="0"/>
                <a:cs typeface="Calibri" pitchFamily="34" charset="0"/>
              </a:defRPr>
            </a:lvl2pPr>
            <a:lvl3pPr>
              <a:defRPr sz="2000">
                <a:latin typeface="Calibri" pitchFamily="34" charset="0"/>
                <a:cs typeface="Calibri" pitchFamily="34" charset="0"/>
              </a:defRPr>
            </a:lvl3pPr>
            <a:lvl4pPr>
              <a:defRPr sz="1800">
                <a:latin typeface="Calibri" pitchFamily="34" charset="0"/>
                <a:cs typeface="Calibri" pitchFamily="34" charset="0"/>
              </a:defRPr>
            </a:lvl4pPr>
            <a:lvl5pPr>
              <a:defRPr sz="18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F3AC8-2E85-164A-86D8-0BBD7DC586D8}" type="datetime1">
              <a:rPr lang="fr-FR" smtClean="0"/>
              <a:pPr>
                <a:defRPr/>
              </a:pPr>
              <a:t>12/06/17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62931-C149-43EB-A75B-EBCDE7659A16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 flipH="1">
            <a:off x="0" y="0"/>
            <a:ext cx="180975" cy="2420938"/>
            <a:chOff x="0" y="0"/>
            <a:chExt cx="322" cy="432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322" cy="2252"/>
            </a:xfrm>
            <a:prstGeom prst="rect">
              <a:avLst/>
            </a:prstGeom>
            <a:solidFill>
              <a:srgbClr val="71B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2252"/>
              <a:ext cx="319" cy="1125"/>
            </a:xfrm>
            <a:prstGeom prst="rect">
              <a:avLst/>
            </a:prstGeom>
            <a:solidFill>
              <a:srgbClr val="CFC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0" y="3940"/>
              <a:ext cx="322" cy="380"/>
            </a:xfrm>
            <a:prstGeom prst="rect">
              <a:avLst/>
            </a:prstGeom>
            <a:solidFill>
              <a:srgbClr val="41C8F5"/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fr-FR"/>
                <a:t> 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0" y="3377"/>
              <a:ext cx="322" cy="561"/>
            </a:xfrm>
            <a:prstGeom prst="rect">
              <a:avLst/>
            </a:prstGeom>
            <a:solidFill>
              <a:srgbClr val="F7941D"/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fr-FR"/>
                <a:t> </a:t>
              </a:r>
            </a:p>
          </p:txBody>
        </p:sp>
      </p:grpSp>
      <p:cxnSp>
        <p:nvCxnSpPr>
          <p:cNvPr id="12" name="Connecteur droit 11"/>
          <p:cNvCxnSpPr/>
          <p:nvPr/>
        </p:nvCxnSpPr>
        <p:spPr>
          <a:xfrm>
            <a:off x="179388" y="1255713"/>
            <a:ext cx="8047037" cy="0"/>
          </a:xfrm>
          <a:prstGeom prst="line">
            <a:avLst/>
          </a:prstGeom>
          <a:ln>
            <a:solidFill>
              <a:srgbClr val="71BF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6213" y="828675"/>
            <a:ext cx="320675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e 13"/>
          <p:cNvGrpSpPr/>
          <p:nvPr/>
        </p:nvGrpSpPr>
        <p:grpSpPr>
          <a:xfrm>
            <a:off x="8316336" y="5805488"/>
            <a:ext cx="686377" cy="912235"/>
            <a:chOff x="8316336" y="5805488"/>
            <a:chExt cx="686377" cy="912235"/>
          </a:xfrm>
        </p:grpSpPr>
        <p:pic>
          <p:nvPicPr>
            <p:cNvPr id="15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 rot="16542485">
              <a:off x="8473874" y="6414597"/>
              <a:ext cx="145588" cy="460664"/>
            </a:xfrm>
            <a:prstGeom prst="rect">
              <a:avLst/>
            </a:prstGeom>
            <a:ln>
              <a:noFill/>
            </a:ln>
            <a:effectLst>
              <a:outerShdw blurRad="292100" dist="63500" dir="2700000" algn="tl" rotWithShape="0">
                <a:srgbClr val="333333">
                  <a:alpha val="40000"/>
                </a:srgbClr>
              </a:outerShdw>
            </a:effectLst>
          </p:spPr>
        </p:pic>
        <p:pic>
          <p:nvPicPr>
            <p:cNvPr id="16" name="Imag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 rot="18010023">
              <a:off x="8518900" y="6013683"/>
              <a:ext cx="149054" cy="538018"/>
            </a:xfrm>
            <a:prstGeom prst="rect">
              <a:avLst/>
            </a:prstGeom>
            <a:ln>
              <a:noFill/>
            </a:ln>
            <a:effectLst>
              <a:outerShdw blurRad="292100" dist="63500" dir="8040000" algn="tl" rotWithShape="0">
                <a:srgbClr val="333333">
                  <a:alpha val="40000"/>
                </a:srgbClr>
              </a:outerShdw>
            </a:effectLst>
          </p:spPr>
        </p:pic>
        <p:pic>
          <p:nvPicPr>
            <p:cNvPr id="17" name="Imag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866477" y="5805488"/>
              <a:ext cx="136236" cy="457561"/>
            </a:xfrm>
            <a:prstGeom prst="rect">
              <a:avLst/>
            </a:prstGeom>
            <a:noFill/>
            <a:ln>
              <a:noFill/>
            </a:ln>
            <a:effectLst>
              <a:outerShdw blurRad="292100" dist="63501" dir="5340000" algn="tl" rotWithShape="0">
                <a:srgbClr val="333333">
                  <a:alpha val="39999"/>
                </a:srgbClr>
              </a:outerShdw>
            </a:effectLst>
            <a:ex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485800"/>
            <a:ext cx="8229600" cy="1143000"/>
          </a:xfrm>
        </p:spPr>
        <p:txBody>
          <a:bodyPr/>
          <a:lstStyle>
            <a:lvl1pPr algn="l">
              <a:defRPr sz="3600">
                <a:solidFill>
                  <a:srgbClr val="F7941D"/>
                </a:solidFill>
                <a:latin typeface="Trebuchet MS" pitchFamily="34" charset="0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Calibri" pitchFamily="34" charset="0"/>
                <a:cs typeface="Calibri" pitchFamily="34" charset="0"/>
              </a:defRPr>
            </a:lvl1pPr>
            <a:lvl2pPr>
              <a:defRPr sz="2400">
                <a:latin typeface="Calibri" pitchFamily="34" charset="0"/>
                <a:cs typeface="Calibri" pitchFamily="34" charset="0"/>
              </a:defRPr>
            </a:lvl2pPr>
            <a:lvl3pPr>
              <a:defRPr sz="2000">
                <a:latin typeface="Calibri" pitchFamily="34" charset="0"/>
                <a:cs typeface="Calibri" pitchFamily="34" charset="0"/>
              </a:defRPr>
            </a:lvl3pPr>
            <a:lvl4pPr>
              <a:defRPr sz="1800">
                <a:latin typeface="Calibri" pitchFamily="34" charset="0"/>
                <a:cs typeface="Calibri" pitchFamily="34" charset="0"/>
              </a:defRPr>
            </a:lvl4pPr>
            <a:lvl5pPr>
              <a:defRPr sz="18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E1B12DFA-5931-094A-ADCA-424956366C66}" type="datetime1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12/06/17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B7EA44DB-2414-40CD-9FCD-D522E9DEB364}" type="slidenum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/>
          </a:p>
        </p:txBody>
      </p:sp>
      <p:cxnSp>
        <p:nvCxnSpPr>
          <p:cNvPr id="12" name="Connecteur droit 11"/>
          <p:cNvCxnSpPr/>
          <p:nvPr/>
        </p:nvCxnSpPr>
        <p:spPr>
          <a:xfrm>
            <a:off x="179388" y="1255713"/>
            <a:ext cx="8047037" cy="0"/>
          </a:xfrm>
          <a:prstGeom prst="line">
            <a:avLst/>
          </a:prstGeom>
          <a:ln>
            <a:solidFill>
              <a:srgbClr val="F794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6213" y="828675"/>
            <a:ext cx="320675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e 13"/>
          <p:cNvGrpSpPr/>
          <p:nvPr/>
        </p:nvGrpSpPr>
        <p:grpSpPr>
          <a:xfrm>
            <a:off x="8316336" y="5805488"/>
            <a:ext cx="686377" cy="912235"/>
            <a:chOff x="8316336" y="5805488"/>
            <a:chExt cx="686377" cy="912235"/>
          </a:xfrm>
        </p:grpSpPr>
        <p:pic>
          <p:nvPicPr>
            <p:cNvPr id="15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 rot="16542485">
              <a:off x="8473874" y="6414597"/>
              <a:ext cx="145588" cy="460664"/>
            </a:xfrm>
            <a:prstGeom prst="rect">
              <a:avLst/>
            </a:prstGeom>
            <a:ln>
              <a:noFill/>
            </a:ln>
            <a:effectLst>
              <a:outerShdw blurRad="292100" dist="63500" dir="2700000" algn="tl" rotWithShape="0">
                <a:srgbClr val="333333">
                  <a:alpha val="40000"/>
                </a:srgbClr>
              </a:outerShdw>
            </a:effectLst>
          </p:spPr>
        </p:pic>
        <p:pic>
          <p:nvPicPr>
            <p:cNvPr id="16" name="Imag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 rot="18010023">
              <a:off x="8518900" y="6013683"/>
              <a:ext cx="149054" cy="538018"/>
            </a:xfrm>
            <a:prstGeom prst="rect">
              <a:avLst/>
            </a:prstGeom>
            <a:ln>
              <a:noFill/>
            </a:ln>
            <a:effectLst>
              <a:outerShdw blurRad="292100" dist="63500" dir="8040000" algn="tl" rotWithShape="0">
                <a:srgbClr val="333333">
                  <a:alpha val="40000"/>
                </a:srgbClr>
              </a:outerShdw>
            </a:effectLst>
          </p:spPr>
        </p:pic>
        <p:pic>
          <p:nvPicPr>
            <p:cNvPr id="17" name="Imag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866477" y="5805488"/>
              <a:ext cx="136236" cy="457561"/>
            </a:xfrm>
            <a:prstGeom prst="rect">
              <a:avLst/>
            </a:prstGeom>
            <a:noFill/>
            <a:ln>
              <a:noFill/>
            </a:ln>
            <a:effectLst>
              <a:outerShdw blurRad="292100" dist="63501" dir="5340000" algn="tl" rotWithShape="0">
                <a:srgbClr val="333333">
                  <a:alpha val="39999"/>
                </a:srgbClr>
              </a:outerShdw>
            </a:effectLst>
            <a:extLst/>
          </p:spPr>
        </p:pic>
      </p:grpSp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1094" cy="24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8666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Motif gris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7606" b="17606"/>
          <a:stretch>
            <a:fillRect/>
          </a:stretch>
        </p:blipFill>
        <p:spPr bwMode="auto">
          <a:xfrm>
            <a:off x="830880" y="0"/>
            <a:ext cx="82022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2480" y="6307862"/>
            <a:ext cx="1716480" cy="46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9"/>
          <p:cNvGrpSpPr>
            <a:grpSpLocks/>
          </p:cNvGrpSpPr>
          <p:nvPr/>
        </p:nvGrpSpPr>
        <p:grpSpPr bwMode="auto">
          <a:xfrm>
            <a:off x="1" y="0"/>
            <a:ext cx="511200" cy="6858000"/>
            <a:chOff x="0" y="0"/>
            <a:chExt cx="511175" cy="6858000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0"/>
              <a:ext cx="511175" cy="3493807"/>
            </a:xfrm>
            <a:prstGeom prst="rect">
              <a:avLst/>
            </a:prstGeom>
            <a:solidFill>
              <a:srgbClr val="71B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0201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itchFamily="-102" charset="0"/>
                <a:buNone/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0" y="3483726"/>
              <a:ext cx="508295" cy="1840513"/>
            </a:xfrm>
            <a:prstGeom prst="rect">
              <a:avLst/>
            </a:prstGeom>
            <a:solidFill>
              <a:srgbClr val="CFC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0201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itchFamily="-102" charset="0"/>
                <a:buNone/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0" y="6240176"/>
              <a:ext cx="511175" cy="617824"/>
            </a:xfrm>
            <a:prstGeom prst="rect">
              <a:avLst/>
            </a:prstGeom>
            <a:solidFill>
              <a:srgbClr val="41C8F5"/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400201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2" charset="0"/>
                <a:buNone/>
                <a:defRPr/>
              </a:pPr>
              <a:r>
                <a:rPr lang="fr-FR">
                  <a:solidFill>
                    <a:prstClr val="white"/>
                  </a:solidFill>
                  <a:latin typeface="Calibri" pitchFamily="34" charset="0"/>
                  <a:ea typeface="MS Gothic" pitchFamily="49" charset="-128"/>
                  <a:cs typeface="MS Gothic" pitchFamily="49" charset="-128"/>
                </a:rPr>
                <a:t> 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0" y="5324239"/>
              <a:ext cx="511175" cy="928897"/>
            </a:xfrm>
            <a:prstGeom prst="rect">
              <a:avLst/>
            </a:prstGeom>
            <a:solidFill>
              <a:srgbClr val="F7941D"/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400201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2" charset="0"/>
                <a:buNone/>
                <a:defRPr/>
              </a:pPr>
              <a:r>
                <a:rPr lang="fr-FR">
                  <a:solidFill>
                    <a:srgbClr val="F7941D"/>
                  </a:solidFill>
                  <a:latin typeface="Calibri" pitchFamily="34" charset="0"/>
                  <a:ea typeface="MS Gothic" pitchFamily="49" charset="-128"/>
                  <a:cs typeface="MS Gothic" pitchFamily="49" charset="-128"/>
                </a:rPr>
                <a:t> </a:t>
              </a:r>
            </a:p>
          </p:txBody>
        </p:sp>
      </p:grpSp>
      <p:sp>
        <p:nvSpPr>
          <p:cNvPr id="11" name="Line 6"/>
          <p:cNvSpPr>
            <a:spLocks noChangeShapeType="1"/>
          </p:cNvSpPr>
          <p:nvPr/>
        </p:nvSpPr>
        <p:spPr bwMode="auto">
          <a:xfrm flipV="1">
            <a:off x="0" y="3482286"/>
            <a:ext cx="9144000" cy="0"/>
          </a:xfrm>
          <a:prstGeom prst="line">
            <a:avLst/>
          </a:prstGeom>
          <a:noFill/>
          <a:ln w="9525">
            <a:solidFill>
              <a:srgbClr val="71BF45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defTabSz="400201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2" charset="0"/>
              <a:buNone/>
              <a:defRPr/>
            </a:pPr>
            <a:endParaRPr lang="fr-FR">
              <a:ln>
                <a:solidFill>
                  <a:srgbClr val="71BF45"/>
                </a:solidFill>
              </a:ln>
              <a:solidFill>
                <a:prstClr val="white"/>
              </a:solidFill>
              <a:latin typeface="Arial" pitchFamily="-102" charset="0"/>
              <a:ea typeface="MS Gothic" pitchFamily="49" charset="-128"/>
              <a:cs typeface="MS Gothic" pitchFamily="49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535040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rebuchet MS" pitchFamily="34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00201" fontAlgn="auto">
              <a:spcBef>
                <a:spcPts val="0"/>
              </a:spcBef>
              <a:spcAft>
                <a:spcPts val="0"/>
              </a:spcAft>
              <a:buFont typeface="Times New Roman" pitchFamily="-102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MS Gothic" pitchFamily="49" charset="-128"/>
              </a:defRPr>
            </a:lvl1pPr>
          </a:lstStyle>
          <a:p>
            <a:pPr>
              <a:defRPr/>
            </a:pPr>
            <a:fld id="{536BC5AF-1685-2F45-9D15-B69A928F7FF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66370-B94C-4AE5-8E92-8C58B03FCA9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9444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61E6B521-A102-0949-8FFB-8BDD781D14E3}" type="datetime1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12/06/17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B7EA44DB-2414-40CD-9FCD-D522E9DEB364}" type="slidenum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69877-670C-A74F-9412-165553241423}" type="datetime1">
              <a:rPr lang="fr-FR" smtClean="0"/>
              <a:pPr>
                <a:defRPr/>
              </a:pPr>
              <a:t>12/06/17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F6E9A-4AF3-4C40-8CBF-86F1764BE8BC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DA6EAD2B-84E3-1344-A806-9A353FD76462}" type="datetime1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12/06/17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B7EA44DB-2414-40CD-9FCD-D522E9DEB364}" type="slidenum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DE062719-D7D2-B749-B4F1-350E4D1F1FC6}" type="datetime1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12/06/17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B7EA44DB-2414-40CD-9FCD-D522E9DEB364}" type="slidenum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7740137E-B12C-3E47-B137-FFB6309C01C8}" type="datetime1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12/06/17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B7EA44DB-2414-40CD-9FCD-D522E9DEB364}" type="slidenum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820A6B00-37ED-5B48-AFAE-9F01FE6B921A}" type="datetime1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12/06/17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B7EA44DB-2414-40CD-9FCD-D522E9DEB364}" type="slidenum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C7375356-9CF4-5444-95B3-B48CAEFAE50A}" type="datetime1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12/06/17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B7EA44DB-2414-40CD-9FCD-D522E9DEB364}" type="slidenum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1B27571D-B018-1E40-A6EB-B6816FD5EEE2}" type="datetime1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12/06/17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B7EA44DB-2414-40CD-9FCD-D522E9DEB364}" type="slidenum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22A2E6BB-CF3A-8442-8FBC-D132CBBE0205}" type="datetime1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12/06/17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B7EA44DB-2414-40CD-9FCD-D522E9DEB364}" type="slidenum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60903EEC-A448-A242-9ED8-04A8712C2669}" type="datetime1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12/06/17</a:t>
            </a:fld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fld id="{B7EA44DB-2414-40CD-9FCD-D522E9DEB364}" type="slidenum">
              <a:rPr lang="fr-FR" smtClean="0"/>
              <a:pPr defTabSz="40020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 flipH="1">
            <a:off x="0" y="0"/>
            <a:ext cx="181440" cy="2420895"/>
            <a:chOff x="0" y="0"/>
            <a:chExt cx="322" cy="432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322" cy="2251"/>
            </a:xfrm>
            <a:prstGeom prst="rect">
              <a:avLst/>
            </a:prstGeom>
            <a:solidFill>
              <a:srgbClr val="71B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0201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itchFamily="-102" charset="0"/>
                <a:buNone/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2251"/>
              <a:ext cx="319" cy="1126"/>
            </a:xfrm>
            <a:prstGeom prst="rect">
              <a:avLst/>
            </a:prstGeom>
            <a:solidFill>
              <a:srgbClr val="CFC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0201" hangingPunct="0">
                <a:lnSpc>
                  <a:spcPct val="81000"/>
                </a:lnSpc>
                <a:buClr>
                  <a:srgbClr val="000000"/>
                </a:buClr>
                <a:buSzPct val="100000"/>
                <a:buFont typeface="Times New Roman" pitchFamily="-102" charset="0"/>
                <a:buNone/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0" y="3940"/>
              <a:ext cx="322" cy="380"/>
            </a:xfrm>
            <a:prstGeom prst="rect">
              <a:avLst/>
            </a:prstGeom>
            <a:solidFill>
              <a:srgbClr val="41C8F5"/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400201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2" charset="0"/>
                <a:buNone/>
                <a:defRPr/>
              </a:pPr>
              <a:r>
                <a:rPr lang="fr-FR">
                  <a:solidFill>
                    <a:prstClr val="white"/>
                  </a:solidFill>
                  <a:latin typeface="Arial" pitchFamily="-102" charset="0"/>
                  <a:ea typeface="MS Gothic" pitchFamily="49" charset="-128"/>
                  <a:cs typeface="MS Gothic" pitchFamily="49" charset="-128"/>
                </a:rPr>
                <a:t> </a:t>
              </a: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0" y="3377"/>
              <a:ext cx="322" cy="560"/>
            </a:xfrm>
            <a:prstGeom prst="rect">
              <a:avLst/>
            </a:prstGeom>
            <a:solidFill>
              <a:srgbClr val="F7941D"/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defTabSz="400201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102" charset="0"/>
                <a:buNone/>
                <a:defRPr/>
              </a:pPr>
              <a:r>
                <a:rPr lang="fr-FR">
                  <a:solidFill>
                    <a:prstClr val="white"/>
                  </a:solidFill>
                  <a:latin typeface="Arial" pitchFamily="-102" charset="0"/>
                  <a:ea typeface="MS Gothic" pitchFamily="49" charset="-128"/>
                  <a:cs typeface="MS Gothic" pitchFamily="49" charset="-128"/>
                </a:rPr>
                <a:t> </a:t>
              </a:r>
            </a:p>
          </p:txBody>
        </p:sp>
      </p:grpSp>
      <p:cxnSp>
        <p:nvCxnSpPr>
          <p:cNvPr id="9" name="Connecteur droit 8"/>
          <p:cNvCxnSpPr/>
          <p:nvPr/>
        </p:nvCxnSpPr>
        <p:spPr>
          <a:xfrm>
            <a:off x="180000" y="1255812"/>
            <a:ext cx="8046720" cy="0"/>
          </a:xfrm>
          <a:prstGeom prst="line">
            <a:avLst/>
          </a:prstGeom>
          <a:ln>
            <a:solidFill>
              <a:srgbClr val="71BF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6161" y="828087"/>
            <a:ext cx="321120" cy="41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3"/>
          <p:cNvGrpSpPr>
            <a:grpSpLocks/>
          </p:cNvGrpSpPr>
          <p:nvPr/>
        </p:nvGrpSpPr>
        <p:grpSpPr bwMode="auto">
          <a:xfrm>
            <a:off x="8316001" y="5805250"/>
            <a:ext cx="686880" cy="913056"/>
            <a:chOff x="8316336" y="5805488"/>
            <a:chExt cx="686377" cy="912235"/>
          </a:xfrm>
        </p:grpSpPr>
        <p:pic>
          <p:nvPicPr>
            <p:cNvPr id="12" name="Imag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057515">
              <a:off x="8473905" y="6414829"/>
              <a:ext cx="145325" cy="46046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63500" dir="2700000" algn="tl" rotWithShape="0">
                <a:srgbClr val="333333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3589977">
              <a:off x="8519952" y="6013385"/>
              <a:ext cx="148202" cy="53816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63500" dir="8040010" algn="tl" rotWithShape="0">
                <a:srgbClr val="333333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6014" y="5805488"/>
              <a:ext cx="136699" cy="45755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63501" dir="5340013" algn="tl" rotWithShape="0">
                <a:srgbClr val="333333">
                  <a:alpha val="3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485800"/>
            <a:ext cx="8229600" cy="1143000"/>
          </a:xfrm>
        </p:spPr>
        <p:txBody>
          <a:bodyPr/>
          <a:lstStyle>
            <a:lvl1pPr algn="l">
              <a:defRPr sz="3600">
                <a:solidFill>
                  <a:srgbClr val="71BF45"/>
                </a:solidFill>
                <a:latin typeface="Trebuchet MS" pitchFamily="34" charset="0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Calibri" pitchFamily="34" charset="0"/>
                <a:cs typeface="Calibri" pitchFamily="34" charset="0"/>
              </a:defRPr>
            </a:lvl1pPr>
            <a:lvl2pPr>
              <a:defRPr sz="2400">
                <a:latin typeface="Calibri" pitchFamily="34" charset="0"/>
                <a:cs typeface="Calibri" pitchFamily="34" charset="0"/>
              </a:defRPr>
            </a:lvl2pPr>
            <a:lvl3pPr>
              <a:defRPr sz="2000">
                <a:latin typeface="Calibri" pitchFamily="34" charset="0"/>
                <a:cs typeface="Calibri" pitchFamily="34" charset="0"/>
              </a:defRPr>
            </a:lvl3pPr>
            <a:lvl4pPr>
              <a:defRPr sz="1800">
                <a:latin typeface="Calibri" pitchFamily="34" charset="0"/>
                <a:cs typeface="Calibri" pitchFamily="34" charset="0"/>
              </a:defRPr>
            </a:lvl4pPr>
            <a:lvl5pPr>
              <a:defRPr sz="18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00201" fontAlgn="auto">
              <a:spcBef>
                <a:spcPts val="0"/>
              </a:spcBef>
              <a:spcAft>
                <a:spcPts val="0"/>
              </a:spcAft>
              <a:buFont typeface="Times New Roman" pitchFamily="-102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MS Gothic" pitchFamily="49" charset="-128"/>
              </a:defRPr>
            </a:lvl1pPr>
          </a:lstStyle>
          <a:p>
            <a:pPr>
              <a:defRPr/>
            </a:pPr>
            <a:fld id="{55D90325-E050-F446-A042-C0880FE797F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DCF77-4247-49E3-919C-9E78E1005BF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58321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6485" y="273672"/>
            <a:ext cx="8222400" cy="1137719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defTabSz="400076" fontAlgn="auto">
              <a:spcBef>
                <a:spcPts val="0"/>
              </a:spcBef>
              <a:spcAft>
                <a:spcPts val="0"/>
              </a:spcAft>
              <a:buFont typeface="Times New Roman" pitchFamily="-102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MS Gothic" pitchFamily="49" charset="-128"/>
              </a:defRPr>
            </a:lvl1pPr>
          </a:lstStyle>
          <a:p>
            <a:pPr>
              <a:defRPr/>
            </a:pPr>
            <a:fld id="{21B20098-2FEB-2941-9D99-F3C0D8EA76B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7A177A8-7653-4277-912B-2B14255AC77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8000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180000" y="1255812"/>
            <a:ext cx="8046720" cy="0"/>
          </a:xfrm>
          <a:prstGeom prst="line">
            <a:avLst/>
          </a:prstGeom>
          <a:ln>
            <a:solidFill>
              <a:srgbClr val="F794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6161" y="828087"/>
            <a:ext cx="321120" cy="41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13"/>
          <p:cNvGrpSpPr>
            <a:grpSpLocks/>
          </p:cNvGrpSpPr>
          <p:nvPr/>
        </p:nvGrpSpPr>
        <p:grpSpPr bwMode="auto">
          <a:xfrm>
            <a:off x="8316001" y="5805250"/>
            <a:ext cx="686880" cy="913056"/>
            <a:chOff x="8316336" y="5805488"/>
            <a:chExt cx="686377" cy="912235"/>
          </a:xfrm>
        </p:grpSpPr>
        <p:pic>
          <p:nvPicPr>
            <p:cNvPr id="7" name="Imag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057515">
              <a:off x="8473905" y="6414829"/>
              <a:ext cx="145325" cy="46046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63500" dir="2700000" algn="tl" rotWithShape="0">
                <a:srgbClr val="333333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3589977">
              <a:off x="8519952" y="6013385"/>
              <a:ext cx="148202" cy="53816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63500" dir="8040010" algn="tl" rotWithShape="0">
                <a:srgbClr val="333333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6014" y="5805488"/>
              <a:ext cx="136699" cy="45755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63501" dir="5340013" algn="tl" rotWithShape="0">
                <a:srgbClr val="333333">
                  <a:alpha val="3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440" cy="242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485800"/>
            <a:ext cx="8229600" cy="1143000"/>
          </a:xfrm>
        </p:spPr>
        <p:txBody>
          <a:bodyPr/>
          <a:lstStyle>
            <a:lvl1pPr algn="l">
              <a:defRPr sz="3600">
                <a:solidFill>
                  <a:srgbClr val="F7941D"/>
                </a:solidFill>
                <a:latin typeface="Trebuchet MS" pitchFamily="34" charset="0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Calibri" pitchFamily="34" charset="0"/>
                <a:cs typeface="Calibri" pitchFamily="34" charset="0"/>
              </a:defRPr>
            </a:lvl1pPr>
            <a:lvl2pPr>
              <a:defRPr sz="2400">
                <a:latin typeface="Calibri" pitchFamily="34" charset="0"/>
                <a:cs typeface="Calibri" pitchFamily="34" charset="0"/>
              </a:defRPr>
            </a:lvl2pPr>
            <a:lvl3pPr>
              <a:defRPr sz="2000">
                <a:latin typeface="Calibri" pitchFamily="34" charset="0"/>
                <a:cs typeface="Calibri" pitchFamily="34" charset="0"/>
              </a:defRPr>
            </a:lvl3pPr>
            <a:lvl4pPr>
              <a:defRPr sz="1800">
                <a:latin typeface="Calibri" pitchFamily="34" charset="0"/>
                <a:cs typeface="Calibri" pitchFamily="34" charset="0"/>
              </a:defRPr>
            </a:lvl4pPr>
            <a:lvl5pPr>
              <a:defRPr sz="18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00201" fontAlgn="auto">
              <a:spcBef>
                <a:spcPts val="0"/>
              </a:spcBef>
              <a:spcAft>
                <a:spcPts val="0"/>
              </a:spcAft>
              <a:buFont typeface="Times New Roman" pitchFamily="-102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MS Gothic" pitchFamily="49" charset="-128"/>
              </a:defRPr>
            </a:lvl1pPr>
          </a:lstStyle>
          <a:p>
            <a:pPr>
              <a:defRPr/>
            </a:pPr>
            <a:fld id="{1193C0A5-87F7-9246-B2D2-54425C926C8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1C2DC-E057-4278-AC6E-4C8D3B3B818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6258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00201" fontAlgn="auto">
              <a:spcBef>
                <a:spcPts val="0"/>
              </a:spcBef>
              <a:spcAft>
                <a:spcPts val="0"/>
              </a:spcAft>
              <a:buFont typeface="Times New Roman" pitchFamily="-102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MS Gothic" pitchFamily="49" charset="-128"/>
              </a:defRPr>
            </a:lvl1pPr>
          </a:lstStyle>
          <a:p>
            <a:pPr>
              <a:defRPr/>
            </a:pPr>
            <a:fld id="{5CBD8E6D-7698-194E-8FAB-840CB454E66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909C1-4C21-441F-A80C-A310FF47DA7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3268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00201" fontAlgn="auto">
              <a:spcBef>
                <a:spcPts val="0"/>
              </a:spcBef>
              <a:spcAft>
                <a:spcPts val="0"/>
              </a:spcAft>
              <a:buFont typeface="Times New Roman" pitchFamily="-102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MS Gothic" pitchFamily="49" charset="-128"/>
              </a:defRPr>
            </a:lvl1pPr>
          </a:lstStyle>
          <a:p>
            <a:pPr>
              <a:defRPr/>
            </a:pPr>
            <a:fld id="{34ACA0BA-6807-464D-9768-F01FF456199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573611-1F04-4280-9AA3-5AFA2D230EA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418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00201" fontAlgn="auto">
              <a:spcBef>
                <a:spcPts val="0"/>
              </a:spcBef>
              <a:spcAft>
                <a:spcPts val="0"/>
              </a:spcAft>
              <a:buFont typeface="Times New Roman" pitchFamily="-102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MS Gothic" pitchFamily="49" charset="-128"/>
              </a:defRPr>
            </a:lvl1pPr>
          </a:lstStyle>
          <a:p>
            <a:pPr>
              <a:defRPr/>
            </a:pPr>
            <a:fld id="{57234926-E6BD-CB4E-9403-2AD568DED98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E4E56-11CE-4AA3-9FBC-5C5244C9DAC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760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00201" fontAlgn="auto">
              <a:spcBef>
                <a:spcPts val="0"/>
              </a:spcBef>
              <a:spcAft>
                <a:spcPts val="0"/>
              </a:spcAft>
              <a:buFont typeface="Times New Roman" pitchFamily="-102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MS Gothic" pitchFamily="49" charset="-128"/>
              </a:defRPr>
            </a:lvl1pPr>
          </a:lstStyle>
          <a:p>
            <a:pPr>
              <a:defRPr/>
            </a:pPr>
            <a:fld id="{B92E5E49-B72A-644E-982C-5624E751775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BA195-DBE8-4E47-9E2C-1E0346C58A0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442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00201" fontAlgn="auto">
              <a:spcBef>
                <a:spcPts val="0"/>
              </a:spcBef>
              <a:spcAft>
                <a:spcPts val="0"/>
              </a:spcAft>
              <a:buFont typeface="Times New Roman" pitchFamily="-102" charset="0"/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MS Gothic" pitchFamily="49" charset="-128"/>
              </a:defRPr>
            </a:lvl1pPr>
          </a:lstStyle>
          <a:p>
            <a:pPr>
              <a:defRPr/>
            </a:pPr>
            <a:fld id="{1CFACB29-70D1-1F47-BFEE-A659D5EE5955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12/06/17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C2CD1-CCE1-482E-8F73-9EBD55F8261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4854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4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openxmlformats.org/officeDocument/2006/relationships/image" Target="../media/image2.jpeg"/><Relationship Id="rId19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20" Type="http://schemas.openxmlformats.org/officeDocument/2006/relationships/image" Target="../media/image4.jpeg"/><Relationship Id="rId10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0.xml"/><Relationship Id="rId16" Type="http://schemas.openxmlformats.org/officeDocument/2006/relationships/theme" Target="../theme/theme2.xml"/><Relationship Id="rId17" Type="http://schemas.openxmlformats.org/officeDocument/2006/relationships/image" Target="../media/image1.png"/><Relationship Id="rId18" Type="http://schemas.openxmlformats.org/officeDocument/2006/relationships/image" Target="../media/image2.jpeg"/><Relationship Id="rId19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6480" y="275070"/>
            <a:ext cx="823104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6480" y="1600008"/>
            <a:ext cx="8231040" cy="452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6481" y="6356827"/>
            <a:ext cx="2134080" cy="364359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Trebuchet MS" pitchFamily="34" charset="0"/>
              </a:defRPr>
            </a:lvl1pPr>
          </a:lstStyle>
          <a:p>
            <a:pPr defTabSz="398886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8DD746DB-A119-A34E-99B7-244B54D07CA9}" type="datetime1">
              <a:rPr lang="fr-FR" smtClean="0">
                <a:ea typeface="MS Gothic" pitchFamily="49" charset="-128"/>
              </a:rPr>
              <a:pPr defTabSz="398886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12/06/17</a:t>
            </a:fld>
            <a:endParaRPr lang="fr-FR">
              <a:ea typeface="MS Gothic" pitchFamily="49" charset="-128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800" y="6356827"/>
            <a:ext cx="2894400" cy="364359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 defTabSz="400201" fontAlgn="auto">
              <a:spcBef>
                <a:spcPts val="0"/>
              </a:spcBef>
              <a:spcAft>
                <a:spcPts val="0"/>
              </a:spcAft>
              <a:buFont typeface="Times New Roman" pitchFamily="-102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MS Gothic" pitchFamily="49" charset="-128"/>
              </a:defRPr>
            </a:lvl1pPr>
          </a:lstStyle>
          <a:p>
            <a:pPr hangingPunct="0">
              <a:lnSpc>
                <a:spcPct val="81000"/>
              </a:lnSpc>
              <a:buClr>
                <a:srgbClr val="000000"/>
              </a:buClr>
              <a:buSzPct val="100000"/>
              <a:defRPr/>
            </a:pPr>
            <a:endParaRPr lang="fr-FR">
              <a:solidFill>
                <a:prstClr val="black">
                  <a:tint val="75000"/>
                </a:prstClr>
              </a:solidFill>
              <a:ea typeface="MS Gothic" pitchFamily="49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441" y="6356827"/>
            <a:ext cx="2134080" cy="364359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Trebuchet MS" pitchFamily="34" charset="0"/>
              </a:defRPr>
            </a:lvl1pPr>
          </a:lstStyle>
          <a:p>
            <a:pPr defTabSz="398886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835AE0CF-5DE5-45A6-8F48-184E8E56AD13}" type="slidenum">
              <a:rPr lang="fr-FR">
                <a:ea typeface="MS Gothic" pitchFamily="49" charset="-128"/>
              </a:rPr>
              <a:pPr defTabSz="398886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‹#›</a:t>
            </a:fld>
            <a:endParaRPr lang="fr-FR"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7623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4" charset="-128"/>
          <a:cs typeface="ＭＳ Ｐゴシック" pitchFamily="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4" charset="0"/>
          <a:ea typeface="ＭＳ Ｐゴシック" pitchFamily="4" charset="-128"/>
          <a:cs typeface="ＭＳ Ｐゴシック" pitchFamily="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4" charset="0"/>
          <a:ea typeface="ＭＳ Ｐゴシック" pitchFamily="4" charset="-128"/>
          <a:cs typeface="ＭＳ Ｐゴシック" pitchFamily="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4" charset="0"/>
          <a:ea typeface="ＭＳ Ｐゴシック" pitchFamily="4" charset="-128"/>
          <a:cs typeface="ＭＳ Ｐゴシック" pitchFamily="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4" charset="0"/>
          <a:ea typeface="ＭＳ Ｐゴシック" pitchFamily="4" charset="-128"/>
          <a:cs typeface="ＭＳ Ｐゴシック" pitchFamily="4" charset="-128"/>
        </a:defRPr>
      </a:lvl5pPr>
      <a:lvl6pPr marL="45715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0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5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61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725" indent="-342725" algn="l" rtl="0" eaLnBrk="0" fontAlgn="base" hangingPunct="0">
        <a:spcBef>
          <a:spcPts val="601"/>
        </a:spcBef>
        <a:spcAft>
          <a:spcPct val="0"/>
        </a:spcAft>
        <a:buSzPct val="80000"/>
        <a:buBlip>
          <a:blip r:embed="rId17"/>
        </a:buBlip>
        <a:defRPr sz="2800" b="1" kern="1200">
          <a:solidFill>
            <a:schemeClr val="tx1"/>
          </a:solidFill>
          <a:latin typeface="Calibri" pitchFamily="34" charset="0"/>
          <a:ea typeface="ＭＳ Ｐゴシック" pitchFamily="4" charset="-128"/>
          <a:cs typeface="Calibri" pitchFamily="34" charset="0"/>
        </a:defRPr>
      </a:lvl1pPr>
      <a:lvl2pPr marL="717131" indent="-259204" algn="l" rtl="0" eaLnBrk="0" fontAlgn="base" hangingPunct="0">
        <a:spcBef>
          <a:spcPts val="601"/>
        </a:spcBef>
        <a:spcAft>
          <a:spcPct val="0"/>
        </a:spcAft>
        <a:buSzPct val="60000"/>
        <a:buBlip>
          <a:blip r:embed="rId18"/>
        </a:buBlip>
        <a:defRPr sz="2400" kern="1200">
          <a:solidFill>
            <a:schemeClr val="tx1"/>
          </a:solidFill>
          <a:latin typeface="Calibri" pitchFamily="34" charset="0"/>
          <a:ea typeface="ＭＳ Ｐゴシック" pitchFamily="4" charset="-128"/>
          <a:cs typeface="Calibri" pitchFamily="34" charset="0"/>
        </a:defRPr>
      </a:lvl2pPr>
      <a:lvl3pPr marL="1141937" indent="-227523" algn="l" rtl="0" eaLnBrk="0" fontAlgn="base" hangingPunct="0">
        <a:spcBef>
          <a:spcPts val="601"/>
        </a:spcBef>
        <a:spcAft>
          <a:spcPct val="0"/>
        </a:spcAft>
        <a:buSzPct val="60000"/>
        <a:buBlip>
          <a:blip r:embed="rId19"/>
        </a:buBlip>
        <a:defRPr sz="2000" kern="1200">
          <a:solidFill>
            <a:schemeClr val="tx1"/>
          </a:solidFill>
          <a:latin typeface="Calibri" pitchFamily="34" charset="0"/>
          <a:ea typeface="ＭＳ Ｐゴシック" pitchFamily="4" charset="-128"/>
          <a:cs typeface="Calibri" pitchFamily="34" charset="0"/>
        </a:defRPr>
      </a:lvl3pPr>
      <a:lvl4pPr marL="1599864" indent="-227523" algn="l" rtl="0" eaLnBrk="0" fontAlgn="base" hangingPunct="0">
        <a:spcBef>
          <a:spcPts val="601"/>
        </a:spcBef>
        <a:spcAft>
          <a:spcPct val="0"/>
        </a:spcAft>
        <a:buSzPct val="60000"/>
        <a:buBlip>
          <a:blip r:embed="rId20"/>
        </a:buBlip>
        <a:defRPr sz="1800" kern="1200">
          <a:solidFill>
            <a:schemeClr val="tx1"/>
          </a:solidFill>
          <a:latin typeface="Calibri" pitchFamily="34" charset="0"/>
          <a:ea typeface="ＭＳ Ｐゴシック" pitchFamily="4" charset="-128"/>
          <a:cs typeface="Calibri" pitchFamily="34" charset="0"/>
        </a:defRPr>
      </a:lvl4pPr>
      <a:lvl5pPr marL="2056350" indent="-227523" algn="l" rtl="0" eaLnBrk="0" fontAlgn="base" hangingPunct="0">
        <a:spcBef>
          <a:spcPts val="601"/>
        </a:spcBef>
        <a:spcAft>
          <a:spcPct val="0"/>
        </a:spcAft>
        <a:buFont typeface="Arial" pitchFamily="34" charset="0"/>
        <a:buChar char="»"/>
        <a:defRPr sz="1800" kern="1200">
          <a:solidFill>
            <a:schemeClr val="tx1"/>
          </a:solidFill>
          <a:latin typeface="Calibri" pitchFamily="34" charset="0"/>
          <a:ea typeface="ＭＳ Ｐゴシック" pitchFamily="4" charset="-128"/>
          <a:cs typeface="Calibri" pitchFamily="34" charset="0"/>
        </a:defRPr>
      </a:lvl5pPr>
      <a:lvl6pPr marL="2514340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91430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398886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CCFBE4A9-235D-5749-871B-D93C42635318}" type="datetime1">
              <a:rPr lang="fr-FR" smtClean="0">
                <a:ea typeface="MS Gothic" pitchFamily="49" charset="-128"/>
              </a:rPr>
              <a:pPr defTabSz="398886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12/06/17</a:t>
            </a:fld>
            <a:endParaRPr lang="fr-FR">
              <a:ea typeface="MS Gothic" pitchFamily="49" charset="-128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hangingPunct="0">
              <a:lnSpc>
                <a:spcPct val="81000"/>
              </a:lnSpc>
              <a:buClr>
                <a:srgbClr val="000000"/>
              </a:buClr>
              <a:buSzPct val="100000"/>
              <a:defRPr/>
            </a:pPr>
            <a:endParaRPr lang="fr-FR">
              <a:solidFill>
                <a:prstClr val="black">
                  <a:tint val="75000"/>
                </a:prstClr>
              </a:solidFill>
              <a:ea typeface="MS Gothic" pitchFamily="49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398886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835AE0CF-5DE5-45A6-8F48-184E8E56AD13}" type="slidenum">
              <a:rPr lang="fr-FR" smtClean="0">
                <a:ea typeface="MS Gothic" pitchFamily="49" charset="-128"/>
              </a:rPr>
              <a:pPr defTabSz="398886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‹#›</a:t>
            </a:fld>
            <a:endParaRPr lang="fr-FR">
              <a:ea typeface="MS Gothic" pitchFamily="49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ts val="600"/>
        </a:spcBef>
        <a:spcAft>
          <a:spcPct val="0"/>
        </a:spcAft>
        <a:buSzPct val="80000"/>
        <a:buFontTx/>
        <a:buBlip>
          <a:blip r:embed="rId17"/>
        </a:buBlip>
        <a:defRPr sz="2800" b="1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17550" indent="-260350" algn="l" rtl="0" eaLnBrk="1" fontAlgn="base" hangingPunct="1">
        <a:spcBef>
          <a:spcPts val="600"/>
        </a:spcBef>
        <a:spcAft>
          <a:spcPct val="0"/>
        </a:spcAft>
        <a:buSzPct val="60000"/>
        <a:buFontTx/>
        <a:buBlip>
          <a:blip r:embed="rId18"/>
        </a:buBlip>
        <a:defRPr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1143000" indent="-228600" algn="l" rtl="0" eaLnBrk="1" fontAlgn="base" hangingPunct="1">
        <a:spcBef>
          <a:spcPts val="600"/>
        </a:spcBef>
        <a:spcAft>
          <a:spcPct val="0"/>
        </a:spcAft>
        <a:buSzPct val="60000"/>
        <a:buFontTx/>
        <a:buBlip>
          <a:blip r:embed="rId19"/>
        </a:buBlip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1" fontAlgn="base" hangingPunct="1">
        <a:spcBef>
          <a:spcPts val="600"/>
        </a:spcBef>
        <a:spcAft>
          <a:spcPct val="0"/>
        </a:spcAft>
        <a:buSzPct val="60000"/>
        <a:buFontTx/>
        <a:buBlip>
          <a:blip r:embed="rId20"/>
        </a:buBlip>
        <a:defRPr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1" fontAlgn="base" hangingPunct="1">
        <a:spcBef>
          <a:spcPts val="600"/>
        </a:spcBef>
        <a:spcAft>
          <a:spcPct val="0"/>
        </a:spcAft>
        <a:buFont typeface="Arial" charset="0"/>
        <a:buChar char="»"/>
        <a:defRPr sz="1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vigifavisme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png"/><Relationship Id="rId3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hyperlink" Target="http://filiere-mcgre.fr/" TargetMode="External"/><Relationship Id="rId7" Type="http://schemas.openxmlformats.org/officeDocument/2006/relationships/image" Target="../media/image94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9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sglobi.fr" TargetMode="External"/><Relationship Id="rId4" Type="http://schemas.openxmlformats.org/officeDocument/2006/relationships/hyperlink" Target="mailto:drepano31@yahoo.fr" TargetMode="External"/><Relationship Id="rId5" Type="http://schemas.openxmlformats.org/officeDocument/2006/relationships/hyperlink" Target="http://www.rofsed.fr" TargetMode="External"/><Relationship Id="rId6" Type="http://schemas.openxmlformats.org/officeDocument/2006/relationships/hyperlink" Target="http://filiere-mcgre.fr/" TargetMode="External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9" Type="http://schemas.openxmlformats.org/officeDocument/2006/relationships/image" Target="../media/image94.png"/><Relationship Id="rId1" Type="http://schemas.openxmlformats.org/officeDocument/2006/relationships/slideLayout" Target="../slideLayouts/slideLayout30.xml"/><Relationship Id="rId2" Type="http://schemas.openxmlformats.org/officeDocument/2006/relationships/hyperlink" Target="http://www.drepavie.org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7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8838" r="47937" b="1184"/>
          <a:stretch>
            <a:fillRect/>
          </a:stretch>
        </p:blipFill>
        <p:spPr bwMode="auto">
          <a:xfrm>
            <a:off x="6179578" y="416475"/>
            <a:ext cx="1834560" cy="163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re 1"/>
          <p:cNvSpPr>
            <a:spLocks noGrp="1"/>
          </p:cNvSpPr>
          <p:nvPr>
            <p:ph type="ctrTitle"/>
          </p:nvPr>
        </p:nvSpPr>
        <p:spPr>
          <a:xfrm>
            <a:off x="1043608" y="2294166"/>
            <a:ext cx="7773120" cy="4087162"/>
          </a:xfrm>
        </p:spPr>
        <p:txBody>
          <a:bodyPr/>
          <a:lstStyle/>
          <a:p>
            <a:pPr defTabSz="401308" eaLnBrk="1" hangingPunct="1"/>
            <a:r>
              <a:rPr lang="fr-FR" sz="4400" b="1" dirty="0" smtClean="0">
                <a:latin typeface="Comic Sans MS" pitchFamily="4" charset="0"/>
              </a:rPr>
              <a:t>Anémies constitutionnelles</a:t>
            </a:r>
            <a:r>
              <a:rPr lang="fr-FR" sz="3600" dirty="0" smtClean="0">
                <a:latin typeface="Comic Sans MS" pitchFamily="4" charset="0"/>
              </a:rPr>
              <a:t/>
            </a:r>
            <a:br>
              <a:rPr lang="fr-FR" sz="3600" dirty="0" smtClean="0">
                <a:latin typeface="Comic Sans MS" pitchFamily="4" charset="0"/>
              </a:rPr>
            </a:br>
            <a:r>
              <a:rPr lang="fr-FR" sz="3600" dirty="0">
                <a:latin typeface="Comic Sans MS" pitchFamily="4" charset="0"/>
              </a:rPr>
              <a:t/>
            </a:r>
            <a:br>
              <a:rPr lang="fr-FR" sz="3600" dirty="0">
                <a:latin typeface="Comic Sans MS" pitchFamily="4" charset="0"/>
              </a:rPr>
            </a:br>
            <a:r>
              <a:rPr lang="fr-FR" sz="3600" dirty="0">
                <a:latin typeface="Comic Sans MS" pitchFamily="4" charset="0"/>
              </a:rPr>
              <a:t/>
            </a:r>
            <a:br>
              <a:rPr lang="fr-FR" sz="3600" dirty="0">
                <a:latin typeface="Comic Sans MS" pitchFamily="4" charset="0"/>
              </a:rPr>
            </a:br>
            <a:r>
              <a:rPr lang="fr-FR" sz="3600" dirty="0">
                <a:latin typeface="Comic Sans MS" pitchFamily="4" charset="0"/>
              </a:rPr>
              <a:t/>
            </a:r>
            <a:br>
              <a:rPr lang="fr-FR" sz="3600" dirty="0">
                <a:latin typeface="Comic Sans MS" pitchFamily="4" charset="0"/>
              </a:rPr>
            </a:br>
            <a:r>
              <a:rPr lang="fr-FR" sz="3300" b="1" i="1" dirty="0" smtClean="0">
                <a:latin typeface="Comic Sans MS" pitchFamily="4" charset="0"/>
              </a:rPr>
              <a:t/>
            </a:r>
            <a:br>
              <a:rPr lang="fr-FR" sz="3300" b="1" i="1" dirty="0" smtClean="0">
                <a:latin typeface="Comic Sans MS" pitchFamily="4" charset="0"/>
              </a:rPr>
            </a:br>
            <a:endParaRPr lang="fr-FR" sz="3600" b="1" dirty="0">
              <a:latin typeface="Comic Sans MS" pitchFamily="4" charset="0"/>
            </a:endParaRPr>
          </a:p>
        </p:txBody>
      </p:sp>
      <p:pic>
        <p:nvPicPr>
          <p:cNvPr id="1843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484883"/>
            <a:ext cx="3612960" cy="149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il_fi" descr="http://www.cengeps.fr/sites/default/files/DIRC/CHU-Toulous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5240" y="5331279"/>
            <a:ext cx="2122560" cy="76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Sous-titre 2"/>
          <p:cNvSpPr txBox="1">
            <a:spLocks/>
          </p:cNvSpPr>
          <p:nvPr/>
        </p:nvSpPr>
        <p:spPr bwMode="auto">
          <a:xfrm>
            <a:off x="1269720" y="5867400"/>
            <a:ext cx="7188480" cy="141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defTabSz="398433" eaLnBrk="1" fontAlgn="base">
              <a:lnSpc>
                <a:spcPct val="81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</a:pPr>
            <a:r>
              <a:rPr lang="fr-FR" sz="2200" dirty="0" smtClean="0">
                <a:solidFill>
                  <a:prstClr val="black"/>
                </a:solidFill>
                <a:latin typeface="Comic Sans MS" pitchFamily="4" charset="0"/>
              </a:rPr>
              <a:t>Dr </a:t>
            </a:r>
            <a:r>
              <a:rPr lang="fr-FR" sz="2200" dirty="0">
                <a:solidFill>
                  <a:prstClr val="black"/>
                </a:solidFill>
                <a:latin typeface="Comic Sans MS" pitchFamily="4" charset="0"/>
              </a:rPr>
              <a:t>Pierre COUGOUL                   </a:t>
            </a:r>
            <a:r>
              <a:rPr lang="fr-FR" sz="2200" dirty="0" smtClean="0">
                <a:solidFill>
                  <a:prstClr val="black"/>
                </a:solidFill>
                <a:latin typeface="Comic Sans MS" pitchFamily="4" charset="0"/>
              </a:rPr>
              <a:t> </a:t>
            </a:r>
          </a:p>
          <a:p>
            <a:pPr defTabSz="398433" eaLnBrk="1" fontAlgn="base">
              <a:lnSpc>
                <a:spcPct val="81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</a:pPr>
            <a:r>
              <a:rPr lang="fr-FR" sz="2200" dirty="0" smtClean="0">
                <a:solidFill>
                  <a:prstClr val="black"/>
                </a:solidFill>
                <a:latin typeface="Comic Sans MS" pitchFamily="4" charset="0"/>
              </a:rPr>
              <a:t>Service </a:t>
            </a:r>
            <a:r>
              <a:rPr lang="fr-FR" sz="2200" dirty="0">
                <a:solidFill>
                  <a:prstClr val="black"/>
                </a:solidFill>
                <a:latin typeface="Comic Sans MS" pitchFamily="4" charset="0"/>
              </a:rPr>
              <a:t>de Médecine </a:t>
            </a:r>
            <a:r>
              <a:rPr lang="fr-FR" sz="2200" dirty="0" smtClean="0">
                <a:solidFill>
                  <a:prstClr val="black"/>
                </a:solidFill>
                <a:latin typeface="Comic Sans MS" pitchFamily="4" charset="0"/>
              </a:rPr>
              <a:t>Interne Pr </a:t>
            </a:r>
            <a:r>
              <a:rPr lang="fr-FR" sz="2200" dirty="0" err="1" smtClean="0">
                <a:solidFill>
                  <a:prstClr val="black"/>
                </a:solidFill>
                <a:latin typeface="Comic Sans MS" pitchFamily="4" charset="0"/>
              </a:rPr>
              <a:t>Beyne</a:t>
            </a:r>
            <a:r>
              <a:rPr lang="fr-FR" sz="2200" dirty="0" smtClean="0">
                <a:solidFill>
                  <a:prstClr val="black"/>
                </a:solidFill>
                <a:latin typeface="Comic Sans MS" pitchFamily="4" charset="0"/>
              </a:rPr>
              <a:t> </a:t>
            </a:r>
            <a:r>
              <a:rPr lang="fr-FR" sz="2200" dirty="0" err="1" smtClean="0">
                <a:solidFill>
                  <a:prstClr val="black"/>
                </a:solidFill>
                <a:latin typeface="Comic Sans MS" pitchFamily="4" charset="0"/>
              </a:rPr>
              <a:t>Rauzy</a:t>
            </a:r>
            <a:endParaRPr lang="fr-FR" sz="2200" dirty="0" smtClean="0">
              <a:solidFill>
                <a:prstClr val="black"/>
              </a:solidFill>
              <a:latin typeface="Comic Sans MS" pitchFamily="4" charset="0"/>
            </a:endParaRPr>
          </a:p>
          <a:p>
            <a:pPr defTabSz="398433" eaLnBrk="1" fontAlgn="base">
              <a:lnSpc>
                <a:spcPct val="81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00000"/>
            </a:pPr>
            <a:endParaRPr lang="fr-FR" sz="2200" dirty="0">
              <a:solidFill>
                <a:prstClr val="black"/>
              </a:solidFill>
              <a:latin typeface="Comic Sans MS" pitchFamily="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648415" y="4535948"/>
            <a:ext cx="4317402" cy="430790"/>
          </a:xfrm>
          <a:prstGeom prst="rect">
            <a:avLst/>
          </a:prstGeom>
          <a:noFill/>
        </p:spPr>
        <p:txBody>
          <a:bodyPr wrap="square" lIns="91340" tIns="45672" rIns="91340" bIns="45672" rtlCol="0">
            <a:spAutoFit/>
          </a:bodyPr>
          <a:lstStyle/>
          <a:p>
            <a:pPr algn="ctr"/>
            <a:r>
              <a:rPr lang="fr-FR" sz="2200" dirty="0" smtClean="0">
                <a:latin typeface="Comic Sans MS" pitchFamily="66" charset="0"/>
              </a:rPr>
              <a:t>12/06/2017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094768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Déficits enzymatiques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062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366146" cy="388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71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Déficit G6PD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Maladie liée à l’X</a:t>
            </a:r>
          </a:p>
          <a:p>
            <a:r>
              <a:rPr lang="fr-FR" dirty="0" smtClean="0">
                <a:latin typeface="Comic Sans MS" pitchFamily="66" charset="0"/>
              </a:rPr>
              <a:t>Tableau clinique</a:t>
            </a:r>
          </a:p>
          <a:p>
            <a:pPr>
              <a:buFontTx/>
              <a:buChar char="-"/>
            </a:pPr>
            <a:r>
              <a:rPr lang="fr-FR" b="0" dirty="0" smtClean="0">
                <a:latin typeface="Comic Sans MS" pitchFamily="66" charset="0"/>
              </a:rPr>
              <a:t>Ictère néo-natal</a:t>
            </a:r>
          </a:p>
          <a:p>
            <a:pPr>
              <a:buFontTx/>
              <a:buChar char="-"/>
            </a:pPr>
            <a:r>
              <a:rPr lang="fr-FR" b="0" dirty="0" smtClean="0">
                <a:latin typeface="Comic Sans MS" pitchFamily="66" charset="0"/>
              </a:rPr>
              <a:t>Accident hémolytique oxydant/infection</a:t>
            </a:r>
          </a:p>
          <a:p>
            <a:pPr marL="1611313" indent="0">
              <a:buNone/>
            </a:pPr>
            <a:r>
              <a:rPr lang="fr-FR" b="0" i="1" u="sng" dirty="0" smtClean="0">
                <a:latin typeface="Comic Sans MS" pitchFamily="66" charset="0"/>
              </a:rPr>
              <a:t>Classification OMS:</a:t>
            </a:r>
          </a:p>
          <a:p>
            <a:pPr marL="1611313" indent="0">
              <a:buNone/>
            </a:pPr>
            <a:r>
              <a:rPr lang="fr-FR" b="0" i="1" dirty="0" smtClean="0">
                <a:latin typeface="Comic Sans MS" pitchFamily="66" charset="0"/>
              </a:rPr>
              <a:t>Type I: activité &lt; 1%</a:t>
            </a:r>
          </a:p>
          <a:p>
            <a:pPr marL="1611313" indent="0">
              <a:buNone/>
            </a:pPr>
            <a:r>
              <a:rPr lang="fr-FR" b="0" i="1" dirty="0" smtClean="0">
                <a:latin typeface="Comic Sans MS" pitchFamily="66" charset="0"/>
              </a:rPr>
              <a:t>Type II: activité &lt; 10%</a:t>
            </a:r>
          </a:p>
          <a:p>
            <a:pPr marL="1611313" indent="0">
              <a:buNone/>
            </a:pPr>
            <a:r>
              <a:rPr lang="fr-FR" b="0" i="1" dirty="0" smtClean="0">
                <a:latin typeface="Comic Sans MS" pitchFamily="66" charset="0"/>
              </a:rPr>
              <a:t>Type III: activité 60 à 10%</a:t>
            </a:r>
          </a:p>
          <a:p>
            <a:pPr marL="1611313" indent="0">
              <a:buNone/>
            </a:pPr>
            <a:r>
              <a:rPr lang="fr-FR" b="0" i="1" dirty="0" smtClean="0">
                <a:latin typeface="Comic Sans MS" pitchFamily="66" charset="0"/>
              </a:rPr>
              <a:t>Type IV: activité normale</a:t>
            </a:r>
          </a:p>
          <a:p>
            <a:pPr marL="1611313" indent="0">
              <a:buNone/>
            </a:pPr>
            <a:r>
              <a:rPr lang="fr-FR" b="0" i="1" dirty="0" smtClean="0">
                <a:latin typeface="Comic Sans MS" pitchFamily="66" charset="0"/>
              </a:rPr>
              <a:t>Type V: suractivité</a:t>
            </a:r>
            <a:endParaRPr lang="fr-FR" b="0" i="1" dirty="0">
              <a:latin typeface="Comic Sans MS" pitchFamily="66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19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Déficit G6PD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600" dirty="0" smtClean="0">
                <a:latin typeface="Comic Sans MS" pitchFamily="66" charset="0"/>
              </a:rPr>
              <a:t>Diagnostic:</a:t>
            </a:r>
          </a:p>
          <a:p>
            <a:pPr marL="0" indent="0">
              <a:buNone/>
            </a:pPr>
            <a:r>
              <a:rPr lang="fr-FR" sz="2000" b="0" dirty="0" smtClean="0">
                <a:latin typeface="Comic Sans MS" pitchFamily="66" charset="0"/>
              </a:rPr>
              <a:t>Corps de Heinz, hématies fantômes</a:t>
            </a:r>
          </a:p>
          <a:p>
            <a:pPr marL="0" indent="0">
              <a:buNone/>
            </a:pPr>
            <a:r>
              <a:rPr lang="fr-FR" sz="2000" b="0" dirty="0" smtClean="0">
                <a:latin typeface="Comic Sans MS" pitchFamily="66" charset="0"/>
              </a:rPr>
              <a:t>Activité G6PD</a:t>
            </a:r>
          </a:p>
          <a:p>
            <a:pPr marL="0" indent="0">
              <a:buNone/>
            </a:pPr>
            <a:r>
              <a:rPr lang="fr-FR" sz="2000" b="0" dirty="0" smtClean="0">
                <a:latin typeface="Comic Sans MS" pitchFamily="66" charset="0"/>
              </a:rPr>
              <a:t>Biologie moléculaire</a:t>
            </a:r>
          </a:p>
          <a:p>
            <a:pPr>
              <a:buFont typeface="Arial" pitchFamily="34" charset="0"/>
              <a:buChar char="•"/>
            </a:pPr>
            <a:r>
              <a:rPr lang="fr-FR" sz="2600" dirty="0" smtClean="0">
                <a:latin typeface="Comic Sans MS" pitchFamily="66" charset="0"/>
              </a:rPr>
              <a:t>Liste des substances oxydantes </a:t>
            </a:r>
            <a:r>
              <a:rPr lang="fr-FR" sz="2000" b="0" dirty="0" smtClean="0">
                <a:latin typeface="Comic Sans MS" pitchFamily="66" charset="0"/>
              </a:rPr>
              <a:t>(non exhaustive)</a:t>
            </a:r>
          </a:p>
          <a:p>
            <a:pPr marL="0" indent="0">
              <a:buNone/>
            </a:pPr>
            <a:r>
              <a:rPr lang="fr-FR" sz="2000" b="0" dirty="0" err="1" smtClean="0">
                <a:latin typeface="Comic Sans MS" pitchFamily="66" charset="0"/>
              </a:rPr>
              <a:t>Sulfaméthoxazole</a:t>
            </a:r>
            <a:r>
              <a:rPr lang="fr-FR" sz="2000" b="0" dirty="0" smtClean="0">
                <a:latin typeface="Comic Sans MS" pitchFamily="66" charset="0"/>
              </a:rPr>
              <a:t>, </a:t>
            </a:r>
            <a:r>
              <a:rPr lang="fr-FR" sz="2000" b="0" dirty="0" err="1" smtClean="0">
                <a:latin typeface="Comic Sans MS" pitchFamily="66" charset="0"/>
              </a:rPr>
              <a:t>triméthoprime</a:t>
            </a:r>
            <a:r>
              <a:rPr lang="fr-FR" sz="2000" b="0" dirty="0" smtClean="0">
                <a:latin typeface="Comic Sans MS" pitchFamily="66" charset="0"/>
              </a:rPr>
              <a:t>, sulfadiazine, </a:t>
            </a:r>
            <a:r>
              <a:rPr lang="fr-FR" sz="2000" b="0" dirty="0" err="1" smtClean="0">
                <a:latin typeface="Comic Sans MS" pitchFamily="66" charset="0"/>
              </a:rPr>
              <a:t>dapsone</a:t>
            </a:r>
            <a:r>
              <a:rPr lang="fr-FR" sz="2000" b="0" dirty="0" smtClean="0">
                <a:latin typeface="Comic Sans MS" pitchFamily="66" charset="0"/>
              </a:rPr>
              <a:t>, </a:t>
            </a:r>
            <a:r>
              <a:rPr lang="fr-FR" sz="2000" b="0" dirty="0" err="1" smtClean="0">
                <a:latin typeface="Comic Sans MS" pitchFamily="66" charset="0"/>
              </a:rPr>
              <a:t>sulfaguanidine</a:t>
            </a:r>
            <a:r>
              <a:rPr lang="fr-FR" sz="2000" b="0" dirty="0" smtClean="0">
                <a:latin typeface="Comic Sans MS" pitchFamily="66" charset="0"/>
              </a:rPr>
              <a:t>, </a:t>
            </a:r>
            <a:r>
              <a:rPr lang="fr-FR" sz="2000" b="0" dirty="0" err="1" smtClean="0">
                <a:latin typeface="Comic Sans MS" pitchFamily="66" charset="0"/>
              </a:rPr>
              <a:t>sulfafurazol</a:t>
            </a:r>
            <a:r>
              <a:rPr lang="fr-FR" sz="2000" b="0" dirty="0" smtClean="0">
                <a:latin typeface="Comic Sans MS" pitchFamily="66" charset="0"/>
              </a:rPr>
              <a:t>, </a:t>
            </a:r>
            <a:r>
              <a:rPr lang="fr-FR" sz="2000" b="0" dirty="0" err="1" smtClean="0">
                <a:latin typeface="Comic Sans MS" pitchFamily="66" charset="0"/>
              </a:rPr>
              <a:t>nitrofurantoine</a:t>
            </a:r>
            <a:r>
              <a:rPr lang="fr-FR" sz="2000" b="0" dirty="0" smtClean="0">
                <a:latin typeface="Comic Sans MS" pitchFamily="66" charset="0"/>
              </a:rPr>
              <a:t>, </a:t>
            </a:r>
            <a:r>
              <a:rPr lang="fr-FR" sz="2000" b="0" dirty="0" err="1" smtClean="0">
                <a:latin typeface="Comic Sans MS" pitchFamily="66" charset="0"/>
              </a:rPr>
              <a:t>primaquine</a:t>
            </a:r>
            <a:r>
              <a:rPr lang="fr-FR" sz="2000" b="0" dirty="0" smtClean="0">
                <a:latin typeface="Comic Sans MS" pitchFamily="66" charset="0"/>
              </a:rPr>
              <a:t>, noramidopyrine, </a:t>
            </a:r>
            <a:r>
              <a:rPr lang="fr-FR" sz="2000" b="0" dirty="0" err="1" smtClean="0">
                <a:latin typeface="Comic Sans MS" pitchFamily="66" charset="0"/>
              </a:rPr>
              <a:t>rasburicase</a:t>
            </a:r>
            <a:r>
              <a:rPr lang="fr-FR" sz="2000" b="0" dirty="0" smtClean="0">
                <a:latin typeface="Comic Sans MS" pitchFamily="66" charset="0"/>
              </a:rPr>
              <a:t>,</a:t>
            </a:r>
          </a:p>
          <a:p>
            <a:pPr marL="0" indent="0">
              <a:buNone/>
            </a:pPr>
            <a:r>
              <a:rPr lang="fr-FR" sz="2000" b="0" dirty="0" smtClean="0">
                <a:latin typeface="Comic Sans MS" pitchFamily="66" charset="0"/>
              </a:rPr>
              <a:t>Fèves, </a:t>
            </a:r>
            <a:r>
              <a:rPr lang="fr-FR" sz="2000" b="0" dirty="0" smtClean="0">
                <a:latin typeface="Comic Sans MS" pitchFamily="66" charset="0"/>
              </a:rPr>
              <a:t>vitamine C, </a:t>
            </a:r>
            <a:r>
              <a:rPr lang="fr-FR" sz="2000" b="0" dirty="0" err="1" smtClean="0">
                <a:latin typeface="Comic Sans MS" pitchFamily="66" charset="0"/>
              </a:rPr>
              <a:t>fluoroquinolone</a:t>
            </a:r>
            <a:endParaRPr lang="fr-FR" sz="2000" b="0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fr-FR" sz="2600" dirty="0" smtClean="0">
                <a:latin typeface="Comic Sans MS" pitchFamily="66" charset="0"/>
              </a:rPr>
              <a:t>Carte de soin</a:t>
            </a:r>
          </a:p>
          <a:p>
            <a:pPr>
              <a:buFont typeface="Arial" pitchFamily="34" charset="0"/>
              <a:buChar char="•"/>
            </a:pPr>
            <a:r>
              <a:rPr lang="fr-FR" sz="2600" dirty="0" smtClean="0">
                <a:latin typeface="Comic Sans MS" pitchFamily="66" charset="0"/>
              </a:rPr>
              <a:t>PNDS</a:t>
            </a:r>
          </a:p>
          <a:p>
            <a:pPr>
              <a:buFont typeface="Arial" pitchFamily="34" charset="0"/>
              <a:buChar char="•"/>
            </a:pPr>
            <a:r>
              <a:rPr lang="fr-FR" sz="2600" dirty="0" smtClean="0">
                <a:latin typeface="Comic Sans MS" pitchFamily="66" charset="0"/>
              </a:rPr>
              <a:t>Site: </a:t>
            </a:r>
            <a:r>
              <a:rPr lang="fr-FR" sz="2600" dirty="0" smtClean="0">
                <a:latin typeface="Comic Sans MS" pitchFamily="66" charset="0"/>
                <a:hlinkClick r:id="rId2"/>
              </a:rPr>
              <a:t>www.vigifavisme</a:t>
            </a:r>
            <a:r>
              <a:rPr lang="fr-FR" sz="2600" dirty="0" smtClean="0">
                <a:latin typeface="Comic Sans MS" pitchFamily="66" charset="0"/>
              </a:rPr>
              <a:t>.com</a:t>
            </a:r>
          </a:p>
          <a:p>
            <a:endParaRPr lang="fr-FR" dirty="0" smtClean="0">
              <a:latin typeface="Comic Sans MS" pitchFamily="66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utoShape 2" descr="Résultat de recherche d'images pour &quot;carte de soin deficit G6PD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Résultat de recherche d'images pour &quot;carte de soin deficit G6PD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1393" y="1340768"/>
            <a:ext cx="1260429" cy="191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93" y="4653136"/>
            <a:ext cx="1352731" cy="191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00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Déficit Pyruvate Kinase	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FR" dirty="0" smtClean="0">
                <a:latin typeface="Comic Sans MS" pitchFamily="66" charset="0"/>
              </a:rPr>
              <a:t>Enzyme de la synthèse de l’ATP</a:t>
            </a:r>
          </a:p>
          <a:p>
            <a:pPr>
              <a:lnSpc>
                <a:spcPct val="150000"/>
              </a:lnSpc>
            </a:pPr>
            <a:r>
              <a:rPr lang="fr-FR" dirty="0" smtClean="0">
                <a:latin typeface="Comic Sans MS" pitchFamily="66" charset="0"/>
              </a:rPr>
              <a:t>Anémie hémolytique chronique</a:t>
            </a:r>
          </a:p>
          <a:p>
            <a:endParaRPr lang="fr-FR" dirty="0">
              <a:latin typeface="Comic Sans MS" pitchFamily="66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226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Anomalies de membrane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776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Comic Sans MS" pitchFamily="66" charset="0"/>
              </a:rPr>
              <a:t>Sphérocytose</a:t>
            </a:r>
            <a:r>
              <a:rPr lang="fr-FR" dirty="0" smtClean="0">
                <a:latin typeface="Comic Sans MS" pitchFamily="66" charset="0"/>
              </a:rPr>
              <a:t> héréditaire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Ou maladie de Minkowski Chauffard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sz="2200" b="0" dirty="0" smtClean="0">
                <a:latin typeface="Comic Sans MS" pitchFamily="66" charset="0"/>
              </a:rPr>
              <a:t>Anomalie de membrane la plus fréquente: 1/5000 à 1/2000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sz="2200" b="0" dirty="0" smtClean="0">
                <a:latin typeface="Comic Sans MS" pitchFamily="66" charset="0"/>
              </a:rPr>
              <a:t>Transmission dominante dans 75%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sz="2200" b="0" dirty="0" smtClean="0">
                <a:latin typeface="Comic Sans MS" pitchFamily="66" charset="0"/>
              </a:rPr>
              <a:t>Gènes ANK1, SLC4A1, SPTB, EPB42, SPTA1, 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FR" sz="2200" b="0" dirty="0" smtClean="0">
                <a:latin typeface="Comic Sans MS" pitchFamily="66" charset="0"/>
              </a:rPr>
              <a:t>Expression variable:</a:t>
            </a:r>
          </a:p>
          <a:p>
            <a:pPr marL="1692275" indent="-341313">
              <a:lnSpc>
                <a:spcPct val="150000"/>
              </a:lnSpc>
              <a:buFontTx/>
              <a:buChar char="-"/>
            </a:pPr>
            <a:r>
              <a:rPr lang="fr-FR" sz="2000" b="0" dirty="0" smtClean="0">
                <a:latin typeface="Comic Sans MS" pitchFamily="66" charset="0"/>
              </a:rPr>
              <a:t>Ictère (NN)</a:t>
            </a:r>
          </a:p>
          <a:p>
            <a:pPr marL="1692275" indent="-341313">
              <a:lnSpc>
                <a:spcPct val="150000"/>
              </a:lnSpc>
              <a:buFontTx/>
              <a:buChar char="-"/>
            </a:pPr>
            <a:r>
              <a:rPr lang="fr-FR" sz="2000" b="0" dirty="0" smtClean="0">
                <a:latin typeface="Comic Sans MS" pitchFamily="66" charset="0"/>
              </a:rPr>
              <a:t>Syndrome anémique</a:t>
            </a:r>
          </a:p>
          <a:p>
            <a:pPr marL="1692275" indent="-341313">
              <a:lnSpc>
                <a:spcPct val="150000"/>
              </a:lnSpc>
              <a:buFontTx/>
              <a:buChar char="-"/>
            </a:pPr>
            <a:r>
              <a:rPr lang="fr-FR" sz="2000" b="0" dirty="0" smtClean="0">
                <a:latin typeface="Comic Sans MS" pitchFamily="66" charset="0"/>
              </a:rPr>
              <a:t>SMG</a:t>
            </a:r>
          </a:p>
          <a:p>
            <a:pPr marL="1692275" indent="-341313">
              <a:lnSpc>
                <a:spcPct val="150000"/>
              </a:lnSpc>
              <a:buFontTx/>
              <a:buChar char="-"/>
            </a:pPr>
            <a:r>
              <a:rPr lang="fr-FR" sz="2000" b="0" dirty="0" smtClean="0">
                <a:latin typeface="Comic Sans MS" pitchFamily="66" charset="0"/>
              </a:rPr>
              <a:t>lithiase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360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Comic Sans MS" pitchFamily="66" charset="0"/>
              </a:rPr>
              <a:t>Sphérocytose</a:t>
            </a:r>
            <a:r>
              <a:rPr lang="fr-FR" dirty="0" smtClean="0">
                <a:latin typeface="Comic Sans MS" pitchFamily="66" charset="0"/>
              </a:rPr>
              <a:t> héréditaire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fr-FR" sz="2200" b="0" dirty="0" smtClean="0">
                <a:latin typeface="Comic Sans MS" pitchFamily="66" charset="0"/>
              </a:rPr>
              <a:t>Biologie</a:t>
            </a:r>
            <a:r>
              <a:rPr lang="fr-FR" sz="2200" b="0" dirty="0">
                <a:latin typeface="Comic Sans MS" pitchFamily="66" charset="0"/>
              </a:rPr>
              <a:t>: </a:t>
            </a:r>
          </a:p>
          <a:p>
            <a:pPr marL="1692275" indent="-341313">
              <a:buFontTx/>
              <a:buChar char="-"/>
            </a:pPr>
            <a:r>
              <a:rPr lang="fr-FR" sz="2000" b="0" dirty="0">
                <a:latin typeface="Comic Sans MS" pitchFamily="66" charset="0"/>
              </a:rPr>
              <a:t>Hémolyse</a:t>
            </a:r>
          </a:p>
          <a:p>
            <a:pPr marL="1692275" indent="-341313">
              <a:buFontTx/>
              <a:buChar char="-"/>
            </a:pPr>
            <a:r>
              <a:rPr lang="fr-FR" sz="2000" b="0" dirty="0">
                <a:latin typeface="Comic Sans MS" pitchFamily="66" charset="0"/>
              </a:rPr>
              <a:t>Réticulocytose</a:t>
            </a:r>
          </a:p>
          <a:p>
            <a:pPr marL="1692275" indent="-341313">
              <a:buFontTx/>
              <a:buChar char="-"/>
            </a:pPr>
            <a:r>
              <a:rPr lang="fr-FR" sz="2000" b="0" dirty="0">
                <a:latin typeface="Comic Sans MS" pitchFamily="66" charset="0"/>
              </a:rPr>
              <a:t>Anémie + </a:t>
            </a:r>
            <a:r>
              <a:rPr lang="fr-FR" sz="2000" b="0" dirty="0" err="1">
                <a:latin typeface="Comic Sans MS" pitchFamily="66" charset="0"/>
              </a:rPr>
              <a:t>macrocytose</a:t>
            </a:r>
            <a:r>
              <a:rPr lang="fr-FR" sz="2000" b="0" dirty="0">
                <a:latin typeface="Comic Sans MS" pitchFamily="66" charset="0"/>
              </a:rPr>
              <a:t> + Hyperchromie</a:t>
            </a:r>
          </a:p>
          <a:p>
            <a:pPr marL="1692275" indent="-341313">
              <a:buFontTx/>
              <a:buChar char="-"/>
            </a:pPr>
            <a:r>
              <a:rPr lang="fr-FR" sz="2000" b="0" dirty="0" err="1">
                <a:latin typeface="Comic Sans MS" pitchFamily="66" charset="0"/>
              </a:rPr>
              <a:t>Sphérocytes</a:t>
            </a:r>
            <a:endParaRPr lang="fr-FR" sz="2000" b="0" dirty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fr-FR" sz="2400" b="0" dirty="0">
                <a:latin typeface="Comic Sans MS" pitchFamily="66" charset="0"/>
              </a:rPr>
              <a:t>Confirmation: </a:t>
            </a:r>
          </a:p>
          <a:p>
            <a:pPr marL="1698625" indent="0">
              <a:buNone/>
            </a:pPr>
            <a:r>
              <a:rPr lang="fr-FR" sz="2000" b="0" dirty="0" err="1">
                <a:latin typeface="Comic Sans MS" pitchFamily="66" charset="0"/>
              </a:rPr>
              <a:t>Ektacytométrie</a:t>
            </a:r>
            <a:endParaRPr lang="fr-FR" sz="2000" b="0" dirty="0">
              <a:latin typeface="Comic Sans MS" pitchFamily="66" charset="0"/>
            </a:endParaRPr>
          </a:p>
          <a:p>
            <a:pPr marL="1698625" indent="0">
              <a:buNone/>
            </a:pPr>
            <a:r>
              <a:rPr lang="fr-FR" sz="2000" b="0" dirty="0">
                <a:latin typeface="Comic Sans MS" pitchFamily="66" charset="0"/>
              </a:rPr>
              <a:t>Test EMA (éosine-5-maléimide) sens 93</a:t>
            </a:r>
            <a:r>
              <a:rPr lang="fr-FR" sz="2000" b="0" dirty="0" smtClean="0">
                <a:latin typeface="Comic Sans MS" pitchFamily="66" charset="0"/>
              </a:rPr>
              <a:t>%</a:t>
            </a:r>
            <a:endParaRPr lang="fr-FR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fr-FR" sz="2200" b="0" dirty="0" smtClean="0">
                <a:latin typeface="Comic Sans MS" pitchFamily="66" charset="0"/>
              </a:rPr>
              <a:t>Traitement:</a:t>
            </a:r>
          </a:p>
          <a:p>
            <a:pPr marL="1881188" indent="-341313">
              <a:buFontTx/>
              <a:buChar char="-"/>
            </a:pPr>
            <a:r>
              <a:rPr lang="fr-FR" sz="2000" b="0" dirty="0" smtClean="0">
                <a:latin typeface="Comic Sans MS" pitchFamily="66" charset="0"/>
              </a:rPr>
              <a:t>B9</a:t>
            </a:r>
          </a:p>
          <a:p>
            <a:pPr marL="1881188" indent="-341313">
              <a:buFontTx/>
              <a:buChar char="-"/>
            </a:pPr>
            <a:r>
              <a:rPr lang="fr-FR" sz="2000" b="0" dirty="0" smtClean="0">
                <a:latin typeface="Comic Sans MS" pitchFamily="66" charset="0"/>
              </a:rPr>
              <a:t>Transfusion</a:t>
            </a:r>
          </a:p>
          <a:p>
            <a:pPr marL="1881188" indent="-341313">
              <a:buFontTx/>
              <a:buChar char="-"/>
            </a:pPr>
            <a:r>
              <a:rPr lang="fr-FR" sz="2000" b="0" dirty="0" smtClean="0">
                <a:latin typeface="Comic Sans MS" pitchFamily="66" charset="0"/>
              </a:rPr>
              <a:t>Splénectomie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643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latin typeface="Comic Sans MS" pitchFamily="66" charset="0"/>
              </a:rPr>
              <a:t>Elliptocytose</a:t>
            </a:r>
            <a:r>
              <a:rPr lang="fr-FR" dirty="0" smtClean="0">
                <a:latin typeface="Comic Sans MS" pitchFamily="66" charset="0"/>
              </a:rPr>
              <a:t>	</a:t>
            </a:r>
            <a:br>
              <a:rPr lang="fr-FR" dirty="0" smtClean="0">
                <a:latin typeface="Comic Sans MS" pitchFamily="66" charset="0"/>
              </a:rPr>
            </a:b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Plus fréquente chez les personne africaines</a:t>
            </a:r>
          </a:p>
          <a:p>
            <a:r>
              <a:rPr lang="fr-FR" dirty="0" smtClean="0">
                <a:latin typeface="Comic Sans MS" pitchFamily="66" charset="0"/>
              </a:rPr>
              <a:t>2 à 5/10 000</a:t>
            </a:r>
          </a:p>
          <a:p>
            <a:r>
              <a:rPr lang="fr-FR" dirty="0" smtClean="0">
                <a:latin typeface="Comic Sans MS" pitchFamily="66" charset="0"/>
              </a:rPr>
              <a:t>AD</a:t>
            </a:r>
          </a:p>
          <a:p>
            <a:r>
              <a:rPr lang="fr-FR" dirty="0" smtClean="0">
                <a:latin typeface="Comic Sans MS" pitchFamily="66" charset="0"/>
              </a:rPr>
              <a:t>Gènes: SPTA, EPB41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520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Petits pièges…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fr-FR" sz="2400" dirty="0">
                <a:latin typeface="Comic Sans MS" pitchFamily="66" charset="0"/>
              </a:rPr>
              <a:t>E</a:t>
            </a:r>
            <a:r>
              <a:rPr lang="fr-FR" sz="2400" dirty="0" smtClean="0">
                <a:latin typeface="Comic Sans MS" pitchFamily="66" charset="0"/>
              </a:rPr>
              <a:t>lévation de la bilirubine</a:t>
            </a:r>
          </a:p>
          <a:p>
            <a:pPr marL="0" indent="0">
              <a:buNone/>
            </a:pPr>
            <a:r>
              <a:rPr lang="fr-FR" sz="2200" b="0" dirty="0" smtClean="0">
                <a:latin typeface="Comic Sans MS" pitchFamily="66" charset="0"/>
              </a:rPr>
              <a:t>Maladie de Gilbert (UGTA1)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>
                <a:latin typeface="Comic Sans MS" pitchFamily="66" charset="0"/>
              </a:rPr>
              <a:t>Baisse de l’haptoglobine:</a:t>
            </a:r>
          </a:p>
          <a:p>
            <a:pPr marL="0" indent="0">
              <a:buNone/>
            </a:pPr>
            <a:r>
              <a:rPr lang="fr-FR" sz="2000" b="0" dirty="0" smtClean="0">
                <a:latin typeface="Comic Sans MS" pitchFamily="66" charset="0"/>
              </a:rPr>
              <a:t>IHC, congénital (3% chez africains)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>
                <a:latin typeface="Comic Sans MS" pitchFamily="66" charset="0"/>
              </a:rPr>
              <a:t>Haptoglobine normale: </a:t>
            </a:r>
          </a:p>
          <a:p>
            <a:pPr marL="0" indent="0">
              <a:buNone/>
            </a:pPr>
            <a:r>
              <a:rPr lang="fr-FR" sz="2000" b="0" dirty="0" smtClean="0">
                <a:latin typeface="Comic Sans MS" pitchFamily="66" charset="0"/>
              </a:rPr>
              <a:t>inflammation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>
                <a:latin typeface="Comic Sans MS" pitchFamily="66" charset="0"/>
              </a:rPr>
              <a:t>Elévation des LDH: </a:t>
            </a:r>
          </a:p>
          <a:p>
            <a:pPr marL="0" indent="0">
              <a:buNone/>
            </a:pPr>
            <a:r>
              <a:rPr lang="fr-FR" sz="2000" b="0" dirty="0" smtClean="0">
                <a:latin typeface="Comic Sans MS" pitchFamily="66" charset="0"/>
              </a:rPr>
              <a:t>tout processus de lyse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>
                <a:latin typeface="Comic Sans MS" pitchFamily="66" charset="0"/>
              </a:rPr>
              <a:t>Non régénération:</a:t>
            </a:r>
          </a:p>
          <a:p>
            <a:pPr marL="0" indent="0">
              <a:buNone/>
            </a:pPr>
            <a:r>
              <a:rPr lang="fr-FR" sz="2000" b="0" dirty="0" smtClean="0">
                <a:latin typeface="Comic Sans MS" pitchFamily="66" charset="0"/>
              </a:rPr>
              <a:t>Carences vitamines B9 et B12, fer, Primo infection à Parvovirus B19</a:t>
            </a:r>
          </a:p>
          <a:p>
            <a:pPr marL="0" indent="0">
              <a:buNone/>
            </a:pPr>
            <a:endParaRPr lang="fr-FR" dirty="0">
              <a:latin typeface="Comic Sans MS" pitchFamily="66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934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79512" y="381000"/>
            <a:ext cx="8229600" cy="1143000"/>
          </a:xfrm>
        </p:spPr>
        <p:txBody>
          <a:bodyPr/>
          <a:lstStyle/>
          <a:p>
            <a:r>
              <a:rPr lang="fr-FR" dirty="0" smtClean="0">
                <a:latin typeface="Comic Sans MS"/>
                <a:cs typeface="Comic Sans MS"/>
              </a:rPr>
              <a:t> Médecine Interne </a:t>
            </a:r>
            <a:r>
              <a:rPr lang="fr-FR" dirty="0" err="1" smtClean="0">
                <a:latin typeface="Comic Sans MS"/>
                <a:cs typeface="Comic Sans MS"/>
              </a:rPr>
              <a:t>oncopole</a:t>
            </a:r>
            <a:endParaRPr lang="fr-FR" dirty="0">
              <a:latin typeface="Comic Sans MS"/>
              <a:cs typeface="Comic Sans MS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2103437"/>
            <a:ext cx="8229600" cy="50593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 sz="2400" dirty="0" smtClean="0">
                <a:latin typeface="Comic Sans MS"/>
                <a:cs typeface="Comic Sans MS"/>
              </a:rPr>
              <a:t>HC : 20 Lits, HDJ: 12 lits – activité MISA</a:t>
            </a:r>
          </a:p>
          <a:p>
            <a:pPr>
              <a:spcAft>
                <a:spcPts val="600"/>
              </a:spcAft>
            </a:pPr>
            <a:r>
              <a:rPr lang="fr-FR" sz="2400" dirty="0" smtClean="0">
                <a:latin typeface="Comic Sans MS"/>
                <a:cs typeface="Comic Sans MS"/>
              </a:rPr>
              <a:t>1 PU-PH, 2 PH, 1 PH-TP, 1 CCA</a:t>
            </a:r>
          </a:p>
          <a:p>
            <a:pPr>
              <a:spcAft>
                <a:spcPts val="600"/>
              </a:spcAft>
            </a:pPr>
            <a:r>
              <a:rPr lang="fr-FR" sz="2400" dirty="0" smtClean="0">
                <a:latin typeface="Comic Sans MS"/>
                <a:cs typeface="Comic Sans MS"/>
              </a:rPr>
              <a:t>Activités: </a:t>
            </a:r>
          </a:p>
          <a:p>
            <a:pPr>
              <a:buNone/>
            </a:pPr>
            <a:r>
              <a:rPr lang="fr-FR" sz="2200" b="0" dirty="0" smtClean="0">
                <a:latin typeface="Comic Sans MS"/>
                <a:cs typeface="Comic Sans MS"/>
              </a:rPr>
              <a:t>Hémopathie myélo</a:t>
            </a:r>
            <a:r>
              <a:rPr lang="fr-FR" sz="2200" b="0" dirty="0" smtClean="0">
                <a:latin typeface="Comic Sans MS"/>
                <a:cs typeface="Comic Sans MS"/>
              </a:rPr>
              <a:t>ïdes, </a:t>
            </a:r>
          </a:p>
          <a:p>
            <a:pPr>
              <a:buNone/>
            </a:pPr>
            <a:r>
              <a:rPr lang="fr-FR" sz="2200" b="0" dirty="0" smtClean="0">
                <a:latin typeface="Comic Sans MS"/>
                <a:cs typeface="Comic Sans MS"/>
              </a:rPr>
              <a:t>Infections sévères</a:t>
            </a:r>
          </a:p>
          <a:p>
            <a:pPr>
              <a:buNone/>
            </a:pPr>
            <a:r>
              <a:rPr lang="fr-FR" sz="2200" b="0" dirty="0" smtClean="0">
                <a:latin typeface="Comic Sans MS"/>
                <a:cs typeface="Comic Sans MS"/>
              </a:rPr>
              <a:t>H</a:t>
            </a:r>
            <a:r>
              <a:rPr lang="fr-FR" sz="2200" b="0" dirty="0" smtClean="0">
                <a:latin typeface="Comic Sans MS"/>
                <a:cs typeface="Comic Sans MS"/>
              </a:rPr>
              <a:t>émoglobinopathies, </a:t>
            </a:r>
          </a:p>
          <a:p>
            <a:pPr>
              <a:buNone/>
            </a:pPr>
            <a:r>
              <a:rPr lang="fr-FR" sz="2200" b="0" dirty="0" smtClean="0">
                <a:latin typeface="Comic Sans MS"/>
                <a:cs typeface="Comic Sans MS"/>
              </a:rPr>
              <a:t>Déficits immunitaires, </a:t>
            </a:r>
          </a:p>
          <a:p>
            <a:pPr>
              <a:buNone/>
            </a:pPr>
            <a:r>
              <a:rPr lang="fr-FR" sz="2200" b="0" dirty="0" smtClean="0">
                <a:latin typeface="Comic Sans MS"/>
                <a:cs typeface="Comic Sans MS"/>
              </a:rPr>
              <a:t>Cytopénies auto-immunes, </a:t>
            </a:r>
          </a:p>
          <a:p>
            <a:pPr>
              <a:buNone/>
            </a:pPr>
            <a:r>
              <a:rPr lang="fr-FR" sz="2200" b="0" dirty="0" smtClean="0">
                <a:latin typeface="Comic Sans MS"/>
                <a:cs typeface="Comic Sans MS"/>
              </a:rPr>
              <a:t>B</a:t>
            </a:r>
            <a:r>
              <a:rPr lang="fr-FR" sz="2200" b="0" smtClean="0">
                <a:latin typeface="Comic Sans MS"/>
                <a:cs typeface="Comic Sans MS"/>
              </a:rPr>
              <a:t>ilans </a:t>
            </a:r>
            <a:r>
              <a:rPr lang="fr-FR" sz="2200" b="0" dirty="0" smtClean="0">
                <a:latin typeface="Comic Sans MS"/>
                <a:cs typeface="Comic Sans MS"/>
              </a:rPr>
              <a:t>diagnostics</a:t>
            </a:r>
            <a:endParaRPr lang="fr-FR" sz="2200" b="0" dirty="0" smtClean="0">
              <a:latin typeface="Comic Sans MS"/>
              <a:cs typeface="Comic Sans M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00201" fontAlgn="base">
              <a:spcBef>
                <a:spcPct val="0"/>
              </a:spcBef>
              <a:spcAft>
                <a:spcPct val="0"/>
              </a:spcAft>
              <a:defRPr/>
            </a:pPr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105400" y="4038600"/>
            <a:ext cx="4953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Comic Sans MS"/>
                <a:cs typeface="Comic Sans MS"/>
              </a:rPr>
              <a:t>Contacts:</a:t>
            </a:r>
          </a:p>
          <a:p>
            <a:pPr>
              <a:buFontTx/>
              <a:buChar char="-"/>
            </a:pPr>
            <a:r>
              <a:rPr lang="fr-FR" sz="2200" dirty="0" smtClean="0">
                <a:latin typeface="Comic Sans MS"/>
                <a:cs typeface="Comic Sans MS"/>
              </a:rPr>
              <a:t>Secrétariat 05 31 15 62 09</a:t>
            </a:r>
          </a:p>
          <a:p>
            <a:pPr>
              <a:buFontTx/>
              <a:buChar char="-"/>
            </a:pPr>
            <a:r>
              <a:rPr lang="fr-FR" sz="2200" dirty="0" smtClean="0">
                <a:latin typeface="Comic Sans MS"/>
                <a:cs typeface="Comic Sans MS"/>
              </a:rPr>
              <a:t>HDJ: 05 31 15 63 44</a:t>
            </a:r>
          </a:p>
          <a:p>
            <a:pPr>
              <a:buFontTx/>
              <a:buChar char="-"/>
            </a:pPr>
            <a:r>
              <a:rPr lang="fr-FR" sz="2200" dirty="0" smtClean="0">
                <a:latin typeface="Comic Sans MS"/>
                <a:cs typeface="Comic Sans MS"/>
              </a:rPr>
              <a:t>HC: 05 31 15 62 54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En synthèse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057" y="1650829"/>
            <a:ext cx="8218626" cy="485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27984" y="2492896"/>
            <a:ext cx="1296144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24600" y="2743200"/>
            <a:ext cx="2201416" cy="3755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2895600"/>
            <a:ext cx="3429000" cy="3755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3400" y="3429000"/>
            <a:ext cx="1905000" cy="30697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390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En synthèse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 smtClean="0">
                <a:latin typeface="Comic Sans MS" pitchFamily="66" charset="0"/>
              </a:rPr>
              <a:t>NFS réticulocytes</a:t>
            </a:r>
          </a:p>
          <a:p>
            <a:r>
              <a:rPr lang="fr-FR" sz="2400" dirty="0" err="1" smtClean="0">
                <a:latin typeface="Comic Sans MS" pitchFamily="66" charset="0"/>
              </a:rPr>
              <a:t>Iono</a:t>
            </a:r>
            <a:r>
              <a:rPr lang="fr-FR" sz="2400" dirty="0" smtClean="0">
                <a:latin typeface="Comic Sans MS" pitchFamily="66" charset="0"/>
              </a:rPr>
              <a:t> urée créatinine</a:t>
            </a:r>
          </a:p>
          <a:p>
            <a:r>
              <a:rPr lang="fr-FR" sz="2400" dirty="0" smtClean="0">
                <a:latin typeface="Comic Sans MS" pitchFamily="66" charset="0"/>
              </a:rPr>
              <a:t>VS CRP</a:t>
            </a:r>
          </a:p>
          <a:p>
            <a:r>
              <a:rPr lang="fr-FR" sz="2400" dirty="0" smtClean="0">
                <a:latin typeface="Comic Sans MS" pitchFamily="66" charset="0"/>
              </a:rPr>
              <a:t>Ferritine Coefficient de saturation, </a:t>
            </a:r>
          </a:p>
          <a:p>
            <a:r>
              <a:rPr lang="fr-FR" sz="2400" dirty="0" smtClean="0">
                <a:latin typeface="Comic Sans MS" pitchFamily="66" charset="0"/>
              </a:rPr>
              <a:t>Vitamines B9 et B12</a:t>
            </a:r>
          </a:p>
          <a:p>
            <a:r>
              <a:rPr lang="fr-FR" sz="2400" dirty="0" smtClean="0">
                <a:latin typeface="Comic Sans MS" pitchFamily="66" charset="0"/>
              </a:rPr>
              <a:t>Bilirubine totale + Conjuguée, LDH, Haptoglobine</a:t>
            </a:r>
          </a:p>
          <a:p>
            <a:r>
              <a:rPr lang="fr-FR" sz="2400" dirty="0" smtClean="0">
                <a:latin typeface="Comic Sans MS" pitchFamily="66" charset="0"/>
              </a:rPr>
              <a:t>Electrophorèse de l’Hémoglobine</a:t>
            </a:r>
          </a:p>
          <a:p>
            <a:r>
              <a:rPr lang="fr-FR" sz="2400" dirty="0" smtClean="0">
                <a:latin typeface="Comic Sans MS" pitchFamily="66" charset="0"/>
              </a:rPr>
              <a:t>Test de </a:t>
            </a:r>
            <a:r>
              <a:rPr lang="fr-FR" sz="2400" dirty="0" err="1" smtClean="0">
                <a:latin typeface="Comic Sans MS" pitchFamily="66" charset="0"/>
              </a:rPr>
              <a:t>Coombs</a:t>
            </a:r>
            <a:endParaRPr lang="fr-FR" sz="2400" dirty="0" smtClean="0">
              <a:latin typeface="Comic Sans MS" pitchFamily="66" charset="0"/>
            </a:endParaRPr>
          </a:p>
          <a:p>
            <a:r>
              <a:rPr lang="fr-FR" sz="2400" dirty="0" err="1" smtClean="0">
                <a:latin typeface="Comic Sans MS" pitchFamily="66" charset="0"/>
              </a:rPr>
              <a:t>Schizocytes</a:t>
            </a:r>
            <a:endParaRPr lang="fr-FR" sz="2400" dirty="0">
              <a:latin typeface="Comic Sans MS" pitchFamily="66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83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En synthèse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697" y="2276872"/>
            <a:ext cx="9095259" cy="29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328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Anomalies de l’hémoglobine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800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313954"/>
            <a:ext cx="8226720" cy="1064272"/>
          </a:xfrm>
        </p:spPr>
        <p:txBody>
          <a:bodyPr/>
          <a:lstStyle/>
          <a:p>
            <a:pPr eaLnBrk="1" hangingPunct="1">
              <a:lnSpc>
                <a:spcPct val="109000"/>
              </a:lnSpc>
              <a:tabLst>
                <a:tab pos="0" algn="l"/>
                <a:tab pos="396006" algn="l"/>
                <a:tab pos="802092" algn="l"/>
                <a:tab pos="1211058" algn="l"/>
                <a:tab pos="1615704" algn="l"/>
                <a:tab pos="2023230" algn="l"/>
                <a:tab pos="2429316" algn="l"/>
                <a:tab pos="2835402" algn="l"/>
                <a:tab pos="3241488" algn="l"/>
                <a:tab pos="3646134" algn="l"/>
                <a:tab pos="4053660" algn="l"/>
                <a:tab pos="4458306" algn="l"/>
                <a:tab pos="4861512" algn="l"/>
                <a:tab pos="5269038" algn="l"/>
                <a:tab pos="5675124" algn="l"/>
                <a:tab pos="6081210" algn="l"/>
                <a:tab pos="6487296" algn="l"/>
                <a:tab pos="6894822" algn="l"/>
                <a:tab pos="7298028" algn="l"/>
                <a:tab pos="7704114" algn="l"/>
                <a:tab pos="8113080" algn="l"/>
              </a:tabLst>
            </a:pPr>
            <a:r>
              <a:rPr lang="en-GB" altLang="fr-FR" smtClean="0">
                <a:latin typeface="Comic Sans MS" pitchFamily="4" charset="0"/>
              </a:rPr>
              <a:t>Le globule rouge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679201" y="4107312"/>
            <a:ext cx="5076000" cy="247994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81304" tIns="40654" rIns="81304" bIns="40654"/>
          <a:lstStyle>
            <a:lvl1pPr defTabSz="495300" eaLnBrk="0">
              <a:tabLst>
                <a:tab pos="0" algn="l"/>
                <a:tab pos="436563" algn="l"/>
                <a:tab pos="884238" algn="l"/>
                <a:tab pos="1335088" algn="l"/>
                <a:tab pos="1781175" algn="l"/>
                <a:tab pos="2230438" algn="l"/>
                <a:tab pos="2678113" algn="l"/>
                <a:tab pos="3125788" algn="l"/>
                <a:tab pos="3573463" algn="l"/>
                <a:tab pos="4019550" algn="l"/>
                <a:tab pos="4468813" algn="l"/>
                <a:tab pos="4914900" algn="l"/>
                <a:tab pos="5359400" algn="l"/>
                <a:tab pos="5808663" algn="l"/>
                <a:tab pos="6256338" algn="l"/>
                <a:tab pos="6704013" algn="l"/>
                <a:tab pos="7151688" algn="l"/>
                <a:tab pos="7600950" algn="l"/>
                <a:tab pos="8045450" algn="l"/>
                <a:tab pos="8493125" algn="l"/>
                <a:tab pos="8943975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495300" eaLnBrk="0">
              <a:tabLst>
                <a:tab pos="0" algn="l"/>
                <a:tab pos="436563" algn="l"/>
                <a:tab pos="884238" algn="l"/>
                <a:tab pos="1335088" algn="l"/>
                <a:tab pos="1781175" algn="l"/>
                <a:tab pos="2230438" algn="l"/>
                <a:tab pos="2678113" algn="l"/>
                <a:tab pos="3125788" algn="l"/>
                <a:tab pos="3573463" algn="l"/>
                <a:tab pos="4019550" algn="l"/>
                <a:tab pos="4468813" algn="l"/>
                <a:tab pos="4914900" algn="l"/>
                <a:tab pos="5359400" algn="l"/>
                <a:tab pos="5808663" algn="l"/>
                <a:tab pos="6256338" algn="l"/>
                <a:tab pos="6704013" algn="l"/>
                <a:tab pos="7151688" algn="l"/>
                <a:tab pos="7600950" algn="l"/>
                <a:tab pos="8045450" algn="l"/>
                <a:tab pos="8493125" algn="l"/>
                <a:tab pos="8943975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tabLst>
                <a:tab pos="0" algn="l"/>
                <a:tab pos="436563" algn="l"/>
                <a:tab pos="884238" algn="l"/>
                <a:tab pos="1335088" algn="l"/>
                <a:tab pos="1781175" algn="l"/>
                <a:tab pos="2230438" algn="l"/>
                <a:tab pos="2678113" algn="l"/>
                <a:tab pos="3125788" algn="l"/>
                <a:tab pos="3573463" algn="l"/>
                <a:tab pos="4019550" algn="l"/>
                <a:tab pos="4468813" algn="l"/>
                <a:tab pos="4914900" algn="l"/>
                <a:tab pos="5359400" algn="l"/>
                <a:tab pos="5808663" algn="l"/>
                <a:tab pos="6256338" algn="l"/>
                <a:tab pos="6704013" algn="l"/>
                <a:tab pos="7151688" algn="l"/>
                <a:tab pos="7600950" algn="l"/>
                <a:tab pos="8045450" algn="l"/>
                <a:tab pos="8493125" algn="l"/>
                <a:tab pos="8943975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tabLst>
                <a:tab pos="0" algn="l"/>
                <a:tab pos="436563" algn="l"/>
                <a:tab pos="884238" algn="l"/>
                <a:tab pos="1335088" algn="l"/>
                <a:tab pos="1781175" algn="l"/>
                <a:tab pos="2230438" algn="l"/>
                <a:tab pos="2678113" algn="l"/>
                <a:tab pos="3125788" algn="l"/>
                <a:tab pos="3573463" algn="l"/>
                <a:tab pos="4019550" algn="l"/>
                <a:tab pos="4468813" algn="l"/>
                <a:tab pos="4914900" algn="l"/>
                <a:tab pos="5359400" algn="l"/>
                <a:tab pos="5808663" algn="l"/>
                <a:tab pos="6256338" algn="l"/>
                <a:tab pos="6704013" algn="l"/>
                <a:tab pos="7151688" algn="l"/>
                <a:tab pos="7600950" algn="l"/>
                <a:tab pos="8045450" algn="l"/>
                <a:tab pos="8493125" algn="l"/>
                <a:tab pos="8943975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tabLst>
                <a:tab pos="0" algn="l"/>
                <a:tab pos="436563" algn="l"/>
                <a:tab pos="884238" algn="l"/>
                <a:tab pos="1335088" algn="l"/>
                <a:tab pos="1781175" algn="l"/>
                <a:tab pos="2230438" algn="l"/>
                <a:tab pos="2678113" algn="l"/>
                <a:tab pos="3125788" algn="l"/>
                <a:tab pos="3573463" algn="l"/>
                <a:tab pos="4019550" algn="l"/>
                <a:tab pos="4468813" algn="l"/>
                <a:tab pos="4914900" algn="l"/>
                <a:tab pos="5359400" algn="l"/>
                <a:tab pos="5808663" algn="l"/>
                <a:tab pos="6256338" algn="l"/>
                <a:tab pos="6704013" algn="l"/>
                <a:tab pos="7151688" algn="l"/>
                <a:tab pos="7600950" algn="l"/>
                <a:tab pos="8045450" algn="l"/>
                <a:tab pos="8493125" algn="l"/>
                <a:tab pos="8943975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36563" algn="l"/>
                <a:tab pos="884238" algn="l"/>
                <a:tab pos="1335088" algn="l"/>
                <a:tab pos="1781175" algn="l"/>
                <a:tab pos="2230438" algn="l"/>
                <a:tab pos="2678113" algn="l"/>
                <a:tab pos="3125788" algn="l"/>
                <a:tab pos="3573463" algn="l"/>
                <a:tab pos="4019550" algn="l"/>
                <a:tab pos="4468813" algn="l"/>
                <a:tab pos="4914900" algn="l"/>
                <a:tab pos="5359400" algn="l"/>
                <a:tab pos="5808663" algn="l"/>
                <a:tab pos="6256338" algn="l"/>
                <a:tab pos="6704013" algn="l"/>
                <a:tab pos="7151688" algn="l"/>
                <a:tab pos="7600950" algn="l"/>
                <a:tab pos="8045450" algn="l"/>
                <a:tab pos="8493125" algn="l"/>
                <a:tab pos="8943975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36563" algn="l"/>
                <a:tab pos="884238" algn="l"/>
                <a:tab pos="1335088" algn="l"/>
                <a:tab pos="1781175" algn="l"/>
                <a:tab pos="2230438" algn="l"/>
                <a:tab pos="2678113" algn="l"/>
                <a:tab pos="3125788" algn="l"/>
                <a:tab pos="3573463" algn="l"/>
                <a:tab pos="4019550" algn="l"/>
                <a:tab pos="4468813" algn="l"/>
                <a:tab pos="4914900" algn="l"/>
                <a:tab pos="5359400" algn="l"/>
                <a:tab pos="5808663" algn="l"/>
                <a:tab pos="6256338" algn="l"/>
                <a:tab pos="6704013" algn="l"/>
                <a:tab pos="7151688" algn="l"/>
                <a:tab pos="7600950" algn="l"/>
                <a:tab pos="8045450" algn="l"/>
                <a:tab pos="8493125" algn="l"/>
                <a:tab pos="8943975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36563" algn="l"/>
                <a:tab pos="884238" algn="l"/>
                <a:tab pos="1335088" algn="l"/>
                <a:tab pos="1781175" algn="l"/>
                <a:tab pos="2230438" algn="l"/>
                <a:tab pos="2678113" algn="l"/>
                <a:tab pos="3125788" algn="l"/>
                <a:tab pos="3573463" algn="l"/>
                <a:tab pos="4019550" algn="l"/>
                <a:tab pos="4468813" algn="l"/>
                <a:tab pos="4914900" algn="l"/>
                <a:tab pos="5359400" algn="l"/>
                <a:tab pos="5808663" algn="l"/>
                <a:tab pos="6256338" algn="l"/>
                <a:tab pos="6704013" algn="l"/>
                <a:tab pos="7151688" algn="l"/>
                <a:tab pos="7600950" algn="l"/>
                <a:tab pos="8045450" algn="l"/>
                <a:tab pos="8493125" algn="l"/>
                <a:tab pos="8943975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36563" algn="l"/>
                <a:tab pos="884238" algn="l"/>
                <a:tab pos="1335088" algn="l"/>
                <a:tab pos="1781175" algn="l"/>
                <a:tab pos="2230438" algn="l"/>
                <a:tab pos="2678113" algn="l"/>
                <a:tab pos="3125788" algn="l"/>
                <a:tab pos="3573463" algn="l"/>
                <a:tab pos="4019550" algn="l"/>
                <a:tab pos="4468813" algn="l"/>
                <a:tab pos="4914900" algn="l"/>
                <a:tab pos="5359400" algn="l"/>
                <a:tab pos="5808663" algn="l"/>
                <a:tab pos="6256338" algn="l"/>
                <a:tab pos="6704013" algn="l"/>
                <a:tab pos="7151688" algn="l"/>
                <a:tab pos="7600950" algn="l"/>
                <a:tab pos="8045450" algn="l"/>
                <a:tab pos="8493125" algn="l"/>
                <a:tab pos="8943975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17000"/>
              </a:lnSpc>
              <a:buClrTx/>
              <a:buSzTx/>
            </a:pPr>
            <a:r>
              <a:rPr lang="en-GB" altLang="fr-FR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Hémoglobine physiologique:</a:t>
            </a:r>
          </a:p>
          <a:p>
            <a:pPr eaLnBrk="1" hangingPunct="1">
              <a:lnSpc>
                <a:spcPct val="175000"/>
              </a:lnSpc>
              <a:buClrTx/>
              <a:buSzPct val="45000"/>
              <a:buFont typeface="Wingdings" pitchFamily="4" charset="2"/>
              <a:buChar char=""/>
            </a:pPr>
            <a:r>
              <a:rPr lang="en-GB" altLang="fr-FR" sz="1600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 Hb A (</a:t>
            </a:r>
            <a:r>
              <a:rPr lang="en-GB" altLang="fr-FR" sz="1600">
                <a:solidFill>
                  <a:srgbClr val="000000"/>
                </a:solidFill>
                <a:latin typeface="Calibri" pitchFamily="4" charset="0"/>
                <a:cs typeface="Arial" charset="0"/>
              </a:rPr>
              <a:t>α</a:t>
            </a:r>
            <a:r>
              <a:rPr lang="en-GB" altLang="fr-FR" sz="1600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2, </a:t>
            </a:r>
            <a:r>
              <a:rPr lang="en-GB" altLang="fr-FR" sz="1600">
                <a:solidFill>
                  <a:srgbClr val="000000"/>
                </a:solidFill>
                <a:latin typeface="Calibri" pitchFamily="4" charset="0"/>
                <a:cs typeface="Arial" charset="0"/>
              </a:rPr>
              <a:t>β</a:t>
            </a:r>
            <a:r>
              <a:rPr lang="en-GB" altLang="fr-FR" sz="1600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2): 98-99%</a:t>
            </a:r>
          </a:p>
          <a:p>
            <a:pPr eaLnBrk="1" hangingPunct="1">
              <a:lnSpc>
                <a:spcPct val="175000"/>
              </a:lnSpc>
              <a:buClrTx/>
              <a:buSzPct val="45000"/>
              <a:buFont typeface="Wingdings" pitchFamily="4" charset="2"/>
              <a:buChar char=""/>
            </a:pPr>
            <a:r>
              <a:rPr lang="en-GB" altLang="fr-FR" sz="1600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 Hb A2 (</a:t>
            </a:r>
            <a:r>
              <a:rPr lang="en-GB" altLang="fr-FR" sz="1600">
                <a:solidFill>
                  <a:srgbClr val="000000"/>
                </a:solidFill>
                <a:latin typeface="Calibri" pitchFamily="4" charset="0"/>
                <a:cs typeface="Arial" charset="0"/>
              </a:rPr>
              <a:t>α</a:t>
            </a:r>
            <a:r>
              <a:rPr lang="en-GB" altLang="fr-FR" sz="1600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2, </a:t>
            </a:r>
            <a:r>
              <a:rPr lang="en-GB" altLang="fr-FR" sz="1600">
                <a:solidFill>
                  <a:srgbClr val="000000"/>
                </a:solidFill>
                <a:latin typeface="Calibri" pitchFamily="4" charset="0"/>
                <a:cs typeface="Arial" charset="0"/>
              </a:rPr>
              <a:t>δ</a:t>
            </a:r>
            <a:r>
              <a:rPr lang="en-GB" altLang="fr-FR" sz="1600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2): 1-2%</a:t>
            </a:r>
          </a:p>
          <a:p>
            <a:pPr eaLnBrk="1" hangingPunct="1">
              <a:lnSpc>
                <a:spcPct val="175000"/>
              </a:lnSpc>
              <a:buClrTx/>
              <a:buSzPct val="45000"/>
              <a:buFont typeface="Wingdings" pitchFamily="4" charset="2"/>
              <a:buChar char=""/>
            </a:pPr>
            <a:r>
              <a:rPr lang="en-GB" altLang="fr-FR" sz="1600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 Hb F (</a:t>
            </a:r>
            <a:r>
              <a:rPr lang="en-GB" altLang="fr-FR" sz="1600">
                <a:solidFill>
                  <a:srgbClr val="000000"/>
                </a:solidFill>
                <a:latin typeface="Calibri" pitchFamily="4" charset="0"/>
                <a:cs typeface="Arial" charset="0"/>
              </a:rPr>
              <a:t>α</a:t>
            </a:r>
            <a:r>
              <a:rPr lang="en-GB" altLang="fr-FR" sz="1600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2 , </a:t>
            </a:r>
            <a:r>
              <a:rPr lang="en-GB" altLang="fr-FR" sz="1600">
                <a:solidFill>
                  <a:srgbClr val="000000"/>
                </a:solidFill>
                <a:latin typeface="Calibri" pitchFamily="4" charset="0"/>
                <a:cs typeface="Arial" charset="0"/>
              </a:rPr>
              <a:t>γ</a:t>
            </a:r>
            <a:r>
              <a:rPr lang="en-GB" altLang="fr-FR" sz="1600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2): traces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661920" y="1546723"/>
            <a:ext cx="5159520" cy="2301362"/>
            <a:chOff x="2540" y="2943"/>
            <a:chExt cx="3583" cy="1598"/>
          </a:xfrm>
        </p:grpSpPr>
        <p:sp>
          <p:nvSpPr>
            <p:cNvPr id="20488" name="Line 5"/>
            <p:cNvSpPr>
              <a:spLocks noChangeShapeType="1"/>
            </p:cNvSpPr>
            <p:nvPr/>
          </p:nvSpPr>
          <p:spPr bwMode="auto">
            <a:xfrm>
              <a:off x="2708" y="4239"/>
              <a:ext cx="2724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489" name="Line 6"/>
            <p:cNvSpPr>
              <a:spLocks noChangeShapeType="1"/>
            </p:cNvSpPr>
            <p:nvPr/>
          </p:nvSpPr>
          <p:spPr bwMode="auto">
            <a:xfrm flipV="1">
              <a:off x="3997" y="3160"/>
              <a:ext cx="1" cy="10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490" name="Line 7"/>
            <p:cNvSpPr>
              <a:spLocks noChangeShapeType="1"/>
            </p:cNvSpPr>
            <p:nvPr/>
          </p:nvSpPr>
          <p:spPr bwMode="auto">
            <a:xfrm flipV="1">
              <a:off x="2719" y="4138"/>
              <a:ext cx="2628" cy="10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491" name="Freeform 8"/>
            <p:cNvSpPr>
              <a:spLocks noChangeArrowheads="1"/>
            </p:cNvSpPr>
            <p:nvPr/>
          </p:nvSpPr>
          <p:spPr bwMode="auto">
            <a:xfrm>
              <a:off x="2759" y="3448"/>
              <a:ext cx="1238" cy="785"/>
            </a:xfrm>
            <a:custGeom>
              <a:avLst/>
              <a:gdLst>
                <a:gd name="T0" fmla="*/ 0 w 5459"/>
                <a:gd name="T1" fmla="*/ 0 h 3463"/>
                <a:gd name="T2" fmla="*/ 0 w 5459"/>
                <a:gd name="T3" fmla="*/ 0 h 3463"/>
                <a:gd name="T4" fmla="*/ 0 60000 65536"/>
                <a:gd name="T5" fmla="*/ 0 60000 65536"/>
                <a:gd name="T6" fmla="*/ 0 w 5459"/>
                <a:gd name="T7" fmla="*/ 0 h 3463"/>
                <a:gd name="T8" fmla="*/ 5459 w 5459"/>
                <a:gd name="T9" fmla="*/ 3463 h 3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459" h="3463">
                  <a:moveTo>
                    <a:pt x="0" y="3462"/>
                  </a:moveTo>
                  <a:cubicBezTo>
                    <a:pt x="2144" y="0"/>
                    <a:pt x="5458" y="92"/>
                    <a:pt x="5458" y="92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1pPr>
              <a:lvl2pPr marL="37931725" indent="-37474525"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2pPr>
              <a:lvl3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3pPr>
              <a:lvl4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4pPr>
              <a:lvl5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5pPr>
              <a:lvl6pPr marL="4572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6pPr>
              <a:lvl7pPr marL="9144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7pPr>
              <a:lvl8pPr marL="13716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8pPr>
              <a:lvl9pPr marL="18288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9pPr>
            </a:lstStyle>
            <a:p>
              <a:pPr eaLnBrk="1"/>
              <a:endParaRPr lang="fr-FR" altLang="fr-FR" sz="1600"/>
            </a:p>
          </p:txBody>
        </p:sp>
        <p:sp>
          <p:nvSpPr>
            <p:cNvPr id="20492" name="Freeform 9"/>
            <p:cNvSpPr>
              <a:spLocks noChangeArrowheads="1"/>
            </p:cNvSpPr>
            <p:nvPr/>
          </p:nvSpPr>
          <p:spPr bwMode="auto">
            <a:xfrm>
              <a:off x="2896" y="3565"/>
              <a:ext cx="1102" cy="668"/>
            </a:xfrm>
            <a:custGeom>
              <a:avLst/>
              <a:gdLst>
                <a:gd name="T0" fmla="*/ 0 w 4860"/>
                <a:gd name="T1" fmla="*/ 0 h 2946"/>
                <a:gd name="T2" fmla="*/ 0 w 4860"/>
                <a:gd name="T3" fmla="*/ 0 h 2946"/>
                <a:gd name="T4" fmla="*/ 0 60000 65536"/>
                <a:gd name="T5" fmla="*/ 0 60000 65536"/>
                <a:gd name="T6" fmla="*/ 0 w 4860"/>
                <a:gd name="T7" fmla="*/ 0 h 2946"/>
                <a:gd name="T8" fmla="*/ 4860 w 4860"/>
                <a:gd name="T9" fmla="*/ 2946 h 294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860" h="2946">
                  <a:moveTo>
                    <a:pt x="0" y="2945"/>
                  </a:moveTo>
                  <a:cubicBezTo>
                    <a:pt x="1908" y="0"/>
                    <a:pt x="4859" y="78"/>
                    <a:pt x="4859" y="78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1pPr>
              <a:lvl2pPr marL="37931725" indent="-37474525"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2pPr>
              <a:lvl3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3pPr>
              <a:lvl4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4pPr>
              <a:lvl5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5pPr>
              <a:lvl6pPr marL="4572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6pPr>
              <a:lvl7pPr marL="9144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7pPr>
              <a:lvl8pPr marL="13716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8pPr>
              <a:lvl9pPr marL="18288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9pPr>
            </a:lstStyle>
            <a:p>
              <a:pPr eaLnBrk="1"/>
              <a:endParaRPr lang="fr-FR" altLang="fr-FR" sz="1600"/>
            </a:p>
          </p:txBody>
        </p:sp>
        <p:sp>
          <p:nvSpPr>
            <p:cNvPr id="20493" name="Freeform 10"/>
            <p:cNvSpPr>
              <a:spLocks noChangeArrowheads="1"/>
            </p:cNvSpPr>
            <p:nvPr/>
          </p:nvSpPr>
          <p:spPr bwMode="auto">
            <a:xfrm>
              <a:off x="3992" y="3565"/>
              <a:ext cx="581" cy="703"/>
            </a:xfrm>
            <a:custGeom>
              <a:avLst/>
              <a:gdLst>
                <a:gd name="T0" fmla="*/ 0 w 2562"/>
                <a:gd name="T1" fmla="*/ 0 h 3098"/>
                <a:gd name="T2" fmla="*/ 0 w 2562"/>
                <a:gd name="T3" fmla="*/ 0 h 3098"/>
                <a:gd name="T4" fmla="*/ 0 60000 65536"/>
                <a:gd name="T5" fmla="*/ 0 60000 65536"/>
                <a:gd name="T6" fmla="*/ 0 w 2562"/>
                <a:gd name="T7" fmla="*/ 0 h 3098"/>
                <a:gd name="T8" fmla="*/ 2562 w 2562"/>
                <a:gd name="T9" fmla="*/ 3098 h 309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562" h="3098">
                  <a:moveTo>
                    <a:pt x="2561" y="3097"/>
                  </a:moveTo>
                  <a:cubicBezTo>
                    <a:pt x="1302" y="0"/>
                    <a:pt x="0" y="82"/>
                    <a:pt x="0" y="82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1pPr>
              <a:lvl2pPr marL="37931725" indent="-37474525"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2pPr>
              <a:lvl3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3pPr>
              <a:lvl4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4pPr>
              <a:lvl5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5pPr>
              <a:lvl6pPr marL="4572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6pPr>
              <a:lvl7pPr marL="9144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7pPr>
              <a:lvl8pPr marL="13716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8pPr>
              <a:lvl9pPr marL="18288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9pPr>
            </a:lstStyle>
            <a:p>
              <a:pPr eaLnBrk="1"/>
              <a:endParaRPr lang="fr-FR" altLang="fr-FR" sz="1600"/>
            </a:p>
          </p:txBody>
        </p:sp>
        <p:sp>
          <p:nvSpPr>
            <p:cNvPr id="20494" name="Line 11"/>
            <p:cNvSpPr>
              <a:spLocks noChangeShapeType="1"/>
            </p:cNvSpPr>
            <p:nvPr/>
          </p:nvSpPr>
          <p:spPr bwMode="auto">
            <a:xfrm flipV="1">
              <a:off x="3997" y="3454"/>
              <a:ext cx="1328" cy="1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495" name="Freeform 12"/>
            <p:cNvSpPr>
              <a:spLocks noChangeArrowheads="1"/>
            </p:cNvSpPr>
            <p:nvPr/>
          </p:nvSpPr>
          <p:spPr bwMode="auto">
            <a:xfrm>
              <a:off x="4006" y="3522"/>
              <a:ext cx="2071" cy="709"/>
            </a:xfrm>
            <a:custGeom>
              <a:avLst/>
              <a:gdLst>
                <a:gd name="T0" fmla="*/ 0 w 9134"/>
                <a:gd name="T1" fmla="*/ 0 h 3128"/>
                <a:gd name="T2" fmla="*/ 0 w 9134"/>
                <a:gd name="T3" fmla="*/ 0 h 3128"/>
                <a:gd name="T4" fmla="*/ 0 w 9134"/>
                <a:gd name="T5" fmla="*/ 0 h 3128"/>
                <a:gd name="T6" fmla="*/ 0 w 9134"/>
                <a:gd name="T7" fmla="*/ 0 h 31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34"/>
                <a:gd name="T13" fmla="*/ 0 h 3128"/>
                <a:gd name="T14" fmla="*/ 9134 w 9134"/>
                <a:gd name="T15" fmla="*/ 3128 h 31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34" h="3128">
                  <a:moveTo>
                    <a:pt x="0" y="3127"/>
                  </a:moveTo>
                  <a:cubicBezTo>
                    <a:pt x="1455" y="2221"/>
                    <a:pt x="1613" y="0"/>
                    <a:pt x="1613" y="0"/>
                  </a:cubicBezTo>
                  <a:cubicBezTo>
                    <a:pt x="1613" y="0"/>
                    <a:pt x="9133" y="0"/>
                    <a:pt x="9133" y="0"/>
                  </a:cubicBezTo>
                  <a:cubicBezTo>
                    <a:pt x="9133" y="0"/>
                    <a:pt x="9098" y="0"/>
                    <a:pt x="9098" y="0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1pPr>
              <a:lvl2pPr marL="37931725" indent="-37474525"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2pPr>
              <a:lvl3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3pPr>
              <a:lvl4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4pPr>
              <a:lvl5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5pPr>
              <a:lvl6pPr marL="4572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6pPr>
              <a:lvl7pPr marL="9144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7pPr>
              <a:lvl8pPr marL="13716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8pPr>
              <a:lvl9pPr marL="18288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9pPr>
            </a:lstStyle>
            <a:p>
              <a:pPr eaLnBrk="1"/>
              <a:endParaRPr lang="fr-FR" altLang="fr-FR" sz="1600"/>
            </a:p>
          </p:txBody>
        </p:sp>
        <p:sp>
          <p:nvSpPr>
            <p:cNvPr id="20496" name="AutoShape 13"/>
            <p:cNvSpPr>
              <a:spLocks noChangeArrowheads="1"/>
            </p:cNvSpPr>
            <p:nvPr/>
          </p:nvSpPr>
          <p:spPr bwMode="auto">
            <a:xfrm>
              <a:off x="4545" y="4264"/>
              <a:ext cx="119" cy="119"/>
            </a:xfrm>
            <a:prstGeom prst="roundRect">
              <a:avLst>
                <a:gd name="adj" fmla="val 847"/>
              </a:avLst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495300"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1pPr>
              <a:lvl2pPr marL="37931725" indent="-37474525" defTabSz="495300"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2pPr>
              <a:lvl3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3pPr>
              <a:lvl4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4pPr>
              <a:lvl5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5pPr>
              <a:lvl6pPr marL="4572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6pPr>
              <a:lvl7pPr marL="9144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7pPr>
              <a:lvl8pPr marL="13716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8pPr>
              <a:lvl9pPr marL="18288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</a:pPr>
              <a:endParaRPr lang="fr-FR" altLang="fr-FR" sz="1600">
                <a:solidFill>
                  <a:srgbClr val="000000"/>
                </a:solidFill>
                <a:latin typeface="Calibri" pitchFamily="4" charset="0"/>
                <a:ea typeface="ＭＳ Ｐゴシック" pitchFamily="4" charset="-128"/>
              </a:endParaRPr>
            </a:p>
          </p:txBody>
        </p:sp>
        <p:sp>
          <p:nvSpPr>
            <p:cNvPr id="20497" name="AutoShape 14"/>
            <p:cNvSpPr>
              <a:spLocks noChangeArrowheads="1"/>
            </p:cNvSpPr>
            <p:nvPr/>
          </p:nvSpPr>
          <p:spPr bwMode="auto">
            <a:xfrm>
              <a:off x="5312" y="3397"/>
              <a:ext cx="811" cy="784"/>
            </a:xfrm>
            <a:prstGeom prst="roundRect">
              <a:avLst>
                <a:gd name="adj" fmla="val 125"/>
              </a:avLst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95300"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1pPr>
              <a:lvl2pPr marL="37931725" indent="-37474525" defTabSz="495300"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2pPr>
              <a:lvl3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3pPr>
              <a:lvl4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4pPr>
              <a:lvl5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5pPr>
              <a:lvl6pPr marL="4572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6pPr>
              <a:lvl7pPr marL="9144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7pPr>
              <a:lvl8pPr marL="13716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8pPr>
              <a:lvl9pPr marL="18288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</a:pPr>
              <a:endParaRPr lang="fr-FR" altLang="fr-FR" sz="1600">
                <a:solidFill>
                  <a:srgbClr val="000000"/>
                </a:solidFill>
                <a:latin typeface="Calibri" pitchFamily="4" charset="0"/>
                <a:ea typeface="ＭＳ Ｐゴシック" pitchFamily="4" charset="-128"/>
              </a:endParaRPr>
            </a:p>
          </p:txBody>
        </p:sp>
        <p:sp>
          <p:nvSpPr>
            <p:cNvPr id="20498" name="Text Box 15"/>
            <p:cNvSpPr txBox="1">
              <a:spLocks noChangeArrowheads="1"/>
            </p:cNvSpPr>
            <p:nvPr/>
          </p:nvSpPr>
          <p:spPr bwMode="auto">
            <a:xfrm>
              <a:off x="3983" y="3256"/>
              <a:ext cx="651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>
              <a:lvl1pPr defTabSz="495300"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1pPr>
              <a:lvl2pPr marL="37931725" indent="-37474525" defTabSz="495300"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2pPr>
              <a:lvl3pPr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3pPr>
              <a:lvl4pPr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4pPr>
              <a:lvl5pPr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5pPr>
              <a:lvl6pPr marL="4572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6pPr>
              <a:lvl7pPr marL="9144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7pPr>
              <a:lvl8pPr marL="13716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8pPr>
              <a:lvl9pPr marL="18288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9pPr>
            </a:lstStyle>
            <a:p>
              <a:pPr eaLnBrk="1" hangingPunct="1">
                <a:lnSpc>
                  <a:spcPct val="87000"/>
                </a:lnSpc>
                <a:buClrTx/>
                <a:buSzTx/>
              </a:pPr>
              <a:r>
                <a:rPr lang="en-GB" altLang="fr-FR" sz="1300">
                  <a:solidFill>
                    <a:srgbClr val="000000"/>
                  </a:solidFill>
                  <a:latin typeface="Comic Sans MS" pitchFamily="4" charset="0"/>
                </a:rPr>
                <a:t>naissance</a:t>
              </a:r>
            </a:p>
          </p:txBody>
        </p:sp>
        <p:sp>
          <p:nvSpPr>
            <p:cNvPr id="20499" name="Text Box 16"/>
            <p:cNvSpPr txBox="1">
              <a:spLocks noChangeArrowheads="1"/>
            </p:cNvSpPr>
            <p:nvPr/>
          </p:nvSpPr>
          <p:spPr bwMode="auto">
            <a:xfrm>
              <a:off x="5269" y="3262"/>
              <a:ext cx="639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>
              <a:lvl1pPr defTabSz="495300"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1pPr>
              <a:lvl2pPr marL="37931725" indent="-37474525" defTabSz="495300"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2pPr>
              <a:lvl3pPr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3pPr>
              <a:lvl4pPr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4pPr>
              <a:lvl5pPr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5pPr>
              <a:lvl6pPr marL="4572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6pPr>
              <a:lvl7pPr marL="9144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7pPr>
              <a:lvl8pPr marL="13716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8pPr>
              <a:lvl9pPr marL="18288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9pPr>
            </a:lstStyle>
            <a:p>
              <a:pPr eaLnBrk="1" hangingPunct="1">
                <a:lnSpc>
                  <a:spcPct val="87000"/>
                </a:lnSpc>
                <a:buClrTx/>
                <a:buSzTx/>
              </a:pPr>
              <a:r>
                <a:rPr lang="en-GB" altLang="fr-FR" sz="1600">
                  <a:solidFill>
                    <a:srgbClr val="000000"/>
                  </a:solidFill>
                  <a:latin typeface="Symbol" pitchFamily="4" charset="2"/>
                  <a:cs typeface="Arial" charset="0"/>
                </a:rPr>
                <a:t>a</a:t>
              </a:r>
              <a:r>
                <a:rPr lang="en-GB" altLang="fr-FR" sz="1600">
                  <a:solidFill>
                    <a:srgbClr val="000000"/>
                  </a:solidFill>
                  <a:latin typeface="Calibri" pitchFamily="4" charset="0"/>
                  <a:cs typeface="Arial" charset="0"/>
                </a:rPr>
                <a:t> chr 16</a:t>
              </a:r>
            </a:p>
            <a:p>
              <a:pPr eaLnBrk="1" hangingPunct="1">
                <a:lnSpc>
                  <a:spcPct val="87000"/>
                </a:lnSpc>
                <a:buClrTx/>
                <a:buSzTx/>
              </a:pPr>
              <a:r>
                <a:rPr lang="en-GB" altLang="fr-FR" sz="1600">
                  <a:solidFill>
                    <a:srgbClr val="000000"/>
                  </a:solidFill>
                  <a:latin typeface="Symbol" pitchFamily="4" charset="2"/>
                  <a:cs typeface="Arial" charset="0"/>
                </a:rPr>
                <a:t>b</a:t>
              </a:r>
              <a:r>
                <a:rPr lang="en-GB" altLang="fr-FR" sz="1600">
                  <a:solidFill>
                    <a:srgbClr val="000000"/>
                  </a:solidFill>
                  <a:latin typeface="Calibri" pitchFamily="4" charset="0"/>
                  <a:cs typeface="Arial" charset="0"/>
                </a:rPr>
                <a:t> chr 11</a:t>
              </a:r>
            </a:p>
          </p:txBody>
        </p:sp>
        <p:sp>
          <p:nvSpPr>
            <p:cNvPr id="20500" name="Text Box 17"/>
            <p:cNvSpPr txBox="1">
              <a:spLocks noChangeArrowheads="1"/>
            </p:cNvSpPr>
            <p:nvPr/>
          </p:nvSpPr>
          <p:spPr bwMode="auto">
            <a:xfrm>
              <a:off x="4514" y="4193"/>
              <a:ext cx="13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>
              <a:lvl1pPr defTabSz="495300"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1pPr>
              <a:lvl2pPr marL="37931725" indent="-37474525" defTabSz="495300"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2pPr>
              <a:lvl3pPr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3pPr>
              <a:lvl4pPr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4pPr>
              <a:lvl5pPr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5pPr>
              <a:lvl6pPr marL="4572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6pPr>
              <a:lvl7pPr marL="9144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7pPr>
              <a:lvl8pPr marL="13716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8pPr>
              <a:lvl9pPr marL="18288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9pPr>
            </a:lstStyle>
            <a:p>
              <a:pPr eaLnBrk="1" hangingPunct="1">
                <a:lnSpc>
                  <a:spcPct val="87000"/>
                </a:lnSpc>
                <a:buClrTx/>
                <a:buSzTx/>
              </a:pPr>
              <a:r>
                <a:rPr lang="en-GB" altLang="fr-FR" sz="1600">
                  <a:solidFill>
                    <a:srgbClr val="000000"/>
                  </a:solidFill>
                  <a:latin typeface="Calibri" pitchFamily="4" charset="0"/>
                  <a:cs typeface="Arial" charset="0"/>
                </a:rPr>
                <a:t>γ</a:t>
              </a:r>
            </a:p>
          </p:txBody>
        </p:sp>
        <p:sp>
          <p:nvSpPr>
            <p:cNvPr id="20501" name="Text Box 18"/>
            <p:cNvSpPr txBox="1">
              <a:spLocks noChangeArrowheads="1"/>
            </p:cNvSpPr>
            <p:nvPr/>
          </p:nvSpPr>
          <p:spPr bwMode="auto">
            <a:xfrm>
              <a:off x="5273" y="4027"/>
              <a:ext cx="23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>
              <a:lvl1pPr defTabSz="495300"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1pPr>
              <a:lvl2pPr marL="37931725" indent="-37474525" defTabSz="495300"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2pPr>
              <a:lvl3pPr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3pPr>
              <a:lvl4pPr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4pPr>
              <a:lvl5pPr eaLnBrk="0"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5pPr>
              <a:lvl6pPr marL="4572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6pPr>
              <a:lvl7pPr marL="9144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7pPr>
              <a:lvl8pPr marL="13716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8pPr>
              <a:lvl9pPr marL="18288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36563" algn="l"/>
                  <a:tab pos="884238" algn="l"/>
                  <a:tab pos="1335088" algn="l"/>
                  <a:tab pos="1781175" algn="l"/>
                  <a:tab pos="2230438" algn="l"/>
                  <a:tab pos="2678113" algn="l"/>
                  <a:tab pos="3125788" algn="l"/>
                  <a:tab pos="3573463" algn="l"/>
                  <a:tab pos="4019550" algn="l"/>
                  <a:tab pos="4468813" algn="l"/>
                  <a:tab pos="4914900" algn="l"/>
                  <a:tab pos="5359400" algn="l"/>
                  <a:tab pos="5808663" algn="l"/>
                  <a:tab pos="6256338" algn="l"/>
                  <a:tab pos="6704013" algn="l"/>
                  <a:tab pos="7151688" algn="l"/>
                  <a:tab pos="7600950" algn="l"/>
                  <a:tab pos="8045450" algn="l"/>
                  <a:tab pos="8493125" algn="l"/>
                  <a:tab pos="8943975" algn="l"/>
                </a:tabLs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9pPr>
            </a:lstStyle>
            <a:p>
              <a:pPr eaLnBrk="1" hangingPunct="1">
                <a:lnSpc>
                  <a:spcPct val="87000"/>
                </a:lnSpc>
                <a:buClrTx/>
                <a:buSzTx/>
              </a:pPr>
              <a:r>
                <a:rPr lang="en-GB" altLang="fr-FR" sz="1600">
                  <a:solidFill>
                    <a:srgbClr val="000000"/>
                  </a:solidFill>
                  <a:latin typeface="Calibri" pitchFamily="4" charset="0"/>
                  <a:cs typeface="Arial" charset="0"/>
                </a:rPr>
                <a:t>δ</a:t>
              </a:r>
            </a:p>
          </p:txBody>
        </p:sp>
        <p:sp>
          <p:nvSpPr>
            <p:cNvPr id="20502" name="AutoShape 19"/>
            <p:cNvSpPr>
              <a:spLocks noChangeArrowheads="1"/>
            </p:cNvSpPr>
            <p:nvPr/>
          </p:nvSpPr>
          <p:spPr bwMode="auto">
            <a:xfrm>
              <a:off x="2540" y="2943"/>
              <a:ext cx="3512" cy="1598"/>
            </a:xfrm>
            <a:prstGeom prst="roundRect">
              <a:avLst>
                <a:gd name="adj" fmla="val 60"/>
              </a:avLst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defTabSz="495300"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1pPr>
              <a:lvl2pPr marL="37931725" indent="-37474525" defTabSz="495300"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2pPr>
              <a:lvl3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3pPr>
              <a:lvl4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4pPr>
              <a:lvl5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5pPr>
              <a:lvl6pPr marL="4572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6pPr>
              <a:lvl7pPr marL="9144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7pPr>
              <a:lvl8pPr marL="13716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8pPr>
              <a:lvl9pPr marL="18288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</a:pPr>
              <a:endParaRPr lang="fr-FR" altLang="fr-FR" sz="1600">
                <a:solidFill>
                  <a:srgbClr val="000000"/>
                </a:solidFill>
                <a:latin typeface="Calibri" pitchFamily="4" charset="0"/>
                <a:ea typeface="ＭＳ Ｐゴシック" pitchFamily="4" charset="-128"/>
              </a:endParaRPr>
            </a:p>
          </p:txBody>
        </p:sp>
      </p:grpSp>
      <p:pic>
        <p:nvPicPr>
          <p:cNvPr id="23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7520" y="4687693"/>
            <a:ext cx="1785600" cy="17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378225"/>
            <a:ext cx="3114720" cy="522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466080" y="4673291"/>
            <a:ext cx="2833920" cy="41476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2700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8220960" cy="1137719"/>
          </a:xfrm>
        </p:spPr>
        <p:txBody>
          <a:bodyPr/>
          <a:lstStyle/>
          <a:p>
            <a:pPr eaLnBrk="1" hangingPunct="1"/>
            <a:r>
              <a:rPr lang="fr-FR" altLang="fr-FR" sz="3200">
                <a:latin typeface="Comic Sans MS" pitchFamily="4" charset="0"/>
              </a:rPr>
              <a:t>Quelques définitions</a:t>
            </a:r>
          </a:p>
        </p:txBody>
      </p:sp>
      <p:sp>
        <p:nvSpPr>
          <p:cNvPr id="22531" name="ZoneTexte 2"/>
          <p:cNvSpPr txBox="1">
            <a:spLocks noChangeArrowheads="1"/>
          </p:cNvSpPr>
          <p:nvPr/>
        </p:nvSpPr>
        <p:spPr bwMode="auto">
          <a:xfrm>
            <a:off x="493920" y="1620171"/>
            <a:ext cx="7498080" cy="473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57" tIns="45531" rIns="91057" bIns="45531">
            <a:spAutoFit/>
          </a:bodyPr>
          <a:lstStyle>
            <a:lvl1pPr defTabSz="496888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496888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</a:pPr>
            <a:r>
              <a:rPr lang="fr-FR" altLang="fr-FR">
                <a:solidFill>
                  <a:srgbClr val="000000"/>
                </a:solidFill>
                <a:latin typeface="Comic Sans MS" pitchFamily="4" charset="0"/>
              </a:rPr>
              <a:t>Drépanocytoses = anomalies </a:t>
            </a:r>
            <a:r>
              <a:rPr lang="fr-FR" altLang="fr-FR" b="1" u="sng">
                <a:solidFill>
                  <a:srgbClr val="000000"/>
                </a:solidFill>
                <a:latin typeface="Comic Sans MS" pitchFamily="4" charset="0"/>
              </a:rPr>
              <a:t>qualitatives</a:t>
            </a:r>
          </a:p>
          <a:p>
            <a:pPr eaLnBrk="1" hangingPunct="1">
              <a:lnSpc>
                <a:spcPct val="99000"/>
              </a:lnSpc>
              <a:buClrTx/>
              <a:buSzTx/>
            </a:pPr>
            <a:r>
              <a:rPr lang="en-GB" altLang="fr-FR" sz="1600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- mutation gène</a:t>
            </a:r>
            <a:r>
              <a:rPr lang="en-GB" altLang="fr-FR" sz="1600">
                <a:solidFill>
                  <a:srgbClr val="000000"/>
                </a:solidFill>
                <a:ea typeface="ＭＳ Ｐゴシック" pitchFamily="4" charset="-128"/>
              </a:rPr>
              <a:t> </a:t>
            </a:r>
            <a:r>
              <a:rPr lang="en-GB" altLang="fr-FR" sz="1600">
                <a:solidFill>
                  <a:srgbClr val="000000"/>
                </a:solidFill>
                <a:cs typeface="Arial" charset="0"/>
              </a:rPr>
              <a:t>β </a:t>
            </a:r>
            <a:r>
              <a:rPr lang="en-GB" altLang="fr-FR" sz="1600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globine Glut 6 -&gt; Val: </a:t>
            </a:r>
            <a:r>
              <a:rPr lang="en-GB" altLang="fr-FR" sz="1600" b="1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HbS</a:t>
            </a:r>
          </a:p>
          <a:p>
            <a:pPr eaLnBrk="1" hangingPunct="1">
              <a:lnSpc>
                <a:spcPct val="99000"/>
              </a:lnSpc>
              <a:buClrTx/>
              <a:buSzTx/>
              <a:buFontTx/>
              <a:buChar char="-"/>
            </a:pPr>
            <a:r>
              <a:rPr lang="en-GB" altLang="fr-FR" sz="1600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 autres mutations: </a:t>
            </a:r>
            <a:r>
              <a:rPr lang="en-GB" altLang="fr-FR" sz="1600" b="1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HbC, HbO, HbD</a:t>
            </a:r>
          </a:p>
          <a:p>
            <a:pPr eaLnBrk="1" hangingPunct="1">
              <a:lnSpc>
                <a:spcPct val="99000"/>
              </a:lnSpc>
              <a:buClrTx/>
              <a:buSzTx/>
              <a:buFontTx/>
              <a:buChar char="-"/>
            </a:pPr>
            <a:endParaRPr lang="en-GB" altLang="fr-FR" sz="1600" b="1">
              <a:solidFill>
                <a:srgbClr val="000000"/>
              </a:solidFill>
              <a:latin typeface="Comic Sans MS" pitchFamily="4" charset="0"/>
              <a:ea typeface="ＭＳ Ｐゴシック" pitchFamily="4" charset="-128"/>
            </a:endParaRPr>
          </a:p>
          <a:p>
            <a:pPr eaLnBrk="1" hangingPunct="1">
              <a:lnSpc>
                <a:spcPct val="99000"/>
              </a:lnSpc>
              <a:buClrTx/>
              <a:buSzTx/>
            </a:pPr>
            <a:endParaRPr lang="en-GB" altLang="fr-FR" sz="1600">
              <a:solidFill>
                <a:srgbClr val="000000"/>
              </a:solidFill>
              <a:latin typeface="Comic Sans MS" pitchFamily="4" charset="0"/>
              <a:ea typeface="ＭＳ Ｐゴシック" pitchFamily="4" charset="-128"/>
            </a:endParaRPr>
          </a:p>
          <a:p>
            <a:pPr eaLnBrk="1" hangingPunct="1">
              <a:lnSpc>
                <a:spcPct val="99000"/>
              </a:lnSpc>
              <a:buClrTx/>
              <a:buSzTx/>
            </a:pPr>
            <a:r>
              <a:rPr lang="en-GB" altLang="fr-FR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Thalassémies = anomalies </a:t>
            </a:r>
            <a:r>
              <a:rPr lang="en-GB" altLang="fr-FR" b="1" u="sng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quantitatives</a:t>
            </a:r>
          </a:p>
          <a:p>
            <a:pPr eaLnBrk="1" hangingPunct="1">
              <a:lnSpc>
                <a:spcPct val="99000"/>
              </a:lnSpc>
              <a:buClrTx/>
              <a:buSzTx/>
            </a:pPr>
            <a:r>
              <a:rPr lang="en-GB" altLang="fr-FR" sz="1600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- Déséquilibre chaînes </a:t>
            </a:r>
            <a:r>
              <a:rPr lang="en-GB" altLang="fr-FR" sz="1600">
                <a:solidFill>
                  <a:srgbClr val="000000"/>
                </a:solidFill>
                <a:latin typeface="Lucida Grande" pitchFamily="4" charset="0"/>
              </a:rPr>
              <a:t>α</a:t>
            </a:r>
            <a:r>
              <a:rPr lang="en-GB" altLang="fr-FR" sz="1600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 et </a:t>
            </a:r>
            <a:r>
              <a:rPr lang="en-GB" altLang="fr-FR" sz="1600">
                <a:solidFill>
                  <a:srgbClr val="000000"/>
                </a:solidFill>
                <a:latin typeface="Lucida Grande" pitchFamily="4" charset="0"/>
              </a:rPr>
              <a:t>β</a:t>
            </a:r>
            <a:endParaRPr lang="en-GB" altLang="fr-FR" sz="1600">
              <a:solidFill>
                <a:srgbClr val="000000"/>
              </a:solidFill>
              <a:latin typeface="Comic Sans MS" pitchFamily="4" charset="0"/>
              <a:ea typeface="ＭＳ Ｐゴシック" pitchFamily="4" charset="-128"/>
            </a:endParaRPr>
          </a:p>
          <a:p>
            <a:pPr eaLnBrk="1" hangingPunct="1">
              <a:lnSpc>
                <a:spcPct val="99000"/>
              </a:lnSpc>
              <a:buClrTx/>
              <a:buSzTx/>
            </a:pPr>
            <a:endParaRPr lang="en-GB" altLang="fr-FR" sz="1600">
              <a:solidFill>
                <a:srgbClr val="000000"/>
              </a:solidFill>
              <a:latin typeface="Comic Sans MS" pitchFamily="4" charset="0"/>
              <a:ea typeface="ＭＳ Ｐゴシック" pitchFamily="4" charset="-128"/>
            </a:endParaRPr>
          </a:p>
          <a:p>
            <a:pPr eaLnBrk="1" hangingPunct="1">
              <a:lnSpc>
                <a:spcPct val="99000"/>
              </a:lnSpc>
              <a:buClrTx/>
              <a:buSzTx/>
            </a:pPr>
            <a:endParaRPr lang="en-GB" altLang="fr-FR" sz="1600">
              <a:solidFill>
                <a:srgbClr val="000000"/>
              </a:solidFill>
              <a:latin typeface="Comic Sans MS" pitchFamily="4" charset="0"/>
              <a:ea typeface="ＭＳ Ｐゴシック" pitchFamily="4" charset="-128"/>
            </a:endParaRPr>
          </a:p>
          <a:p>
            <a:pPr eaLnBrk="1" hangingPunct="1">
              <a:lnSpc>
                <a:spcPct val="99000"/>
              </a:lnSpc>
              <a:buClrTx/>
              <a:buSzTx/>
            </a:pPr>
            <a:r>
              <a:rPr lang="en-GB" altLang="fr-FR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Diagnostic biologique:</a:t>
            </a:r>
          </a:p>
          <a:p>
            <a:pPr eaLnBrk="1" hangingPunct="1">
              <a:lnSpc>
                <a:spcPct val="99000"/>
              </a:lnSpc>
              <a:buClrTx/>
              <a:buSzTx/>
            </a:pPr>
            <a:endParaRPr lang="en-GB" altLang="fr-FR">
              <a:solidFill>
                <a:srgbClr val="000000"/>
              </a:solidFill>
              <a:latin typeface="Comic Sans MS" pitchFamily="4" charset="0"/>
              <a:ea typeface="ＭＳ Ｐゴシック" pitchFamily="4" charset="-128"/>
            </a:endParaRPr>
          </a:p>
          <a:p>
            <a:pPr eaLnBrk="1" hangingPunct="1">
              <a:lnSpc>
                <a:spcPct val="99000"/>
              </a:lnSpc>
              <a:buClrTx/>
              <a:buSzTx/>
              <a:buFontTx/>
              <a:buChar char="-"/>
            </a:pPr>
            <a:r>
              <a:rPr lang="en-GB" altLang="fr-FR" sz="1600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 NFS Plaquettes réticulocytes</a:t>
            </a:r>
          </a:p>
          <a:p>
            <a:pPr eaLnBrk="1" hangingPunct="1">
              <a:lnSpc>
                <a:spcPct val="99000"/>
              </a:lnSpc>
              <a:buClrTx/>
              <a:buSzTx/>
              <a:buFontTx/>
              <a:buChar char="-"/>
            </a:pPr>
            <a:r>
              <a:rPr lang="en-GB" altLang="fr-FR" sz="1600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 Bilan ferrique</a:t>
            </a:r>
          </a:p>
          <a:p>
            <a:pPr eaLnBrk="1" hangingPunct="1">
              <a:lnSpc>
                <a:spcPct val="99000"/>
              </a:lnSpc>
              <a:buClrTx/>
              <a:buSzTx/>
              <a:buFontTx/>
              <a:buChar char="-"/>
            </a:pPr>
            <a:r>
              <a:rPr lang="en-GB" altLang="fr-FR" sz="1600">
                <a:solidFill>
                  <a:srgbClr val="000000"/>
                </a:solidFill>
                <a:latin typeface="Comic Sans MS" pitchFamily="4" charset="0"/>
                <a:ea typeface="ＭＳ Ｐゴシック" pitchFamily="4" charset="-128"/>
              </a:rPr>
              <a:t> Electrophorèse de l’hémoglobine</a:t>
            </a:r>
          </a:p>
          <a:p>
            <a:pPr eaLnBrk="1" hangingPunct="1">
              <a:lnSpc>
                <a:spcPct val="99000"/>
              </a:lnSpc>
              <a:buClrTx/>
              <a:buSzTx/>
              <a:buFontTx/>
              <a:buChar char="-"/>
            </a:pPr>
            <a:endParaRPr lang="en-GB" altLang="fr-FR" sz="1600">
              <a:solidFill>
                <a:srgbClr val="000000"/>
              </a:solidFill>
              <a:latin typeface="Comic Sans MS" pitchFamily="4" charset="0"/>
              <a:ea typeface="ＭＳ Ｐゴシック" pitchFamily="4" charset="-128"/>
            </a:endParaRPr>
          </a:p>
          <a:p>
            <a:pPr eaLnBrk="1" hangingPunct="1">
              <a:lnSpc>
                <a:spcPct val="99000"/>
              </a:lnSpc>
              <a:buClrTx/>
              <a:buSzTx/>
              <a:buFontTx/>
              <a:buChar char="-"/>
            </a:pPr>
            <a:endParaRPr lang="en-GB" altLang="fr-FR" sz="1600">
              <a:solidFill>
                <a:srgbClr val="000000"/>
              </a:solidFill>
              <a:latin typeface="Comic Sans MS" pitchFamily="4" charset="0"/>
              <a:ea typeface="ＭＳ Ｐゴシック" pitchFamily="4" charset="-128"/>
            </a:endParaRPr>
          </a:p>
          <a:p>
            <a:pPr eaLnBrk="1" hangingPunct="1">
              <a:lnSpc>
                <a:spcPct val="99000"/>
              </a:lnSpc>
              <a:buClrTx/>
              <a:buSzTx/>
            </a:pPr>
            <a:endParaRPr lang="fr-FR" altLang="fr-FR" sz="1600">
              <a:solidFill>
                <a:srgbClr val="000000"/>
              </a:solidFill>
              <a:ea typeface="ＭＳ Ｐゴシック" pitchFamily="4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4800" y="4673291"/>
            <a:ext cx="3732480" cy="1036909"/>
          </a:xfrm>
          <a:prstGeom prst="rect">
            <a:avLst/>
          </a:prstGeom>
          <a:noFill/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82623" tIns="41313" rIns="82623" bIns="41313" anchor="ctr"/>
          <a:lstStyle/>
          <a:p>
            <a:pPr algn="ctr" defTabSz="405836">
              <a:defRPr/>
            </a:pPr>
            <a:endParaRPr lang="fr-FR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2533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9361" y="4465910"/>
            <a:ext cx="3718080" cy="123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485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Un cas clinique</a:t>
            </a:r>
            <a:br>
              <a:rPr lang="fr-FR" dirty="0" smtClean="0">
                <a:latin typeface="Comic Sans MS" pitchFamily="66" charset="0"/>
              </a:rPr>
            </a:b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200" b="0" dirty="0" smtClean="0">
                <a:latin typeface="Comic Sans MS" pitchFamily="66" charset="0"/>
              </a:rPr>
              <a:t>Patiente de 63 ans adressée pour anémie chronique</a:t>
            </a:r>
          </a:p>
          <a:p>
            <a:r>
              <a:rPr lang="fr-FR" sz="2200" b="0" dirty="0" err="1" smtClean="0">
                <a:latin typeface="Comic Sans MS" pitchFamily="66" charset="0"/>
              </a:rPr>
              <a:t>Atcd</a:t>
            </a:r>
            <a:r>
              <a:rPr lang="fr-FR" sz="2200" b="0" dirty="0" smtClean="0">
                <a:latin typeface="Comic Sans MS" pitchFamily="66" charset="0"/>
              </a:rPr>
              <a:t>: HTA, DT2, G3P3</a:t>
            </a:r>
          </a:p>
          <a:p>
            <a:r>
              <a:rPr lang="fr-FR" sz="2200" b="0" dirty="0" smtClean="0">
                <a:latin typeface="Comic Sans MS" pitchFamily="66" charset="0"/>
              </a:rPr>
              <a:t>Origine: Algérienne</a:t>
            </a:r>
          </a:p>
          <a:p>
            <a:r>
              <a:rPr lang="fr-FR" sz="2200" b="0" dirty="0" smtClean="0">
                <a:latin typeface="Comic Sans MS" pitchFamily="66" charset="0"/>
              </a:rPr>
              <a:t>Jamais transfusée</a:t>
            </a:r>
          </a:p>
          <a:p>
            <a:r>
              <a:rPr lang="fr-FR" sz="2200" b="0" dirty="0" smtClean="0">
                <a:latin typeface="Comic Sans MS" pitchFamily="66" charset="0"/>
              </a:rPr>
              <a:t>Biologie:</a:t>
            </a:r>
          </a:p>
          <a:p>
            <a:pPr marL="1349375" indent="0">
              <a:buNone/>
            </a:pPr>
            <a:r>
              <a:rPr lang="fr-FR" sz="2000" b="0" dirty="0" smtClean="0">
                <a:latin typeface="Comic Sans MS" pitchFamily="66" charset="0"/>
              </a:rPr>
              <a:t>Hémoglobine: 9,8 gd/l [11,5-16]</a:t>
            </a:r>
          </a:p>
          <a:p>
            <a:pPr marL="1349375" indent="0">
              <a:buNone/>
            </a:pPr>
            <a:r>
              <a:rPr lang="fr-FR" sz="2000" b="0" dirty="0" smtClean="0">
                <a:latin typeface="Comic Sans MS" pitchFamily="66" charset="0"/>
              </a:rPr>
              <a:t>VGM:</a:t>
            </a:r>
            <a:r>
              <a:rPr lang="fr-FR" sz="2000" b="0" dirty="0" smtClean="0">
                <a:latin typeface="Comic Sans MS" pitchFamily="66" charset="0"/>
              </a:rPr>
              <a:t> 70,9 </a:t>
            </a:r>
            <a:r>
              <a:rPr lang="fr-FR" sz="2000" b="0" dirty="0" err="1" smtClean="0">
                <a:latin typeface="Comic Sans MS" pitchFamily="66" charset="0"/>
              </a:rPr>
              <a:t>fl</a:t>
            </a:r>
            <a:r>
              <a:rPr lang="fr-FR" sz="2000" b="0" dirty="0">
                <a:latin typeface="Comic Sans MS" pitchFamily="66" charset="0"/>
              </a:rPr>
              <a:t> </a:t>
            </a:r>
            <a:r>
              <a:rPr lang="fr-FR" sz="2000" b="0" dirty="0" smtClean="0">
                <a:latin typeface="Comic Sans MS" pitchFamily="66" charset="0"/>
              </a:rPr>
              <a:t>[80-100]</a:t>
            </a:r>
          </a:p>
          <a:p>
            <a:pPr marL="1349375" indent="0">
              <a:buNone/>
            </a:pPr>
            <a:r>
              <a:rPr lang="fr-FR" sz="2000" b="0" dirty="0" smtClean="0">
                <a:latin typeface="Comic Sans MS" pitchFamily="66" charset="0"/>
              </a:rPr>
              <a:t>Hématocrite: 36,1 % [37-47]</a:t>
            </a:r>
          </a:p>
          <a:p>
            <a:pPr marL="1349375" indent="0">
              <a:buNone/>
            </a:pPr>
            <a:r>
              <a:rPr lang="fr-FR" sz="2000" b="0" dirty="0">
                <a:latin typeface="Comic Sans MS" pitchFamily="66" charset="0"/>
              </a:rPr>
              <a:t>Hématies: 5,1 T/l </a:t>
            </a:r>
            <a:r>
              <a:rPr lang="fr-FR" sz="2000" b="0" dirty="0" smtClean="0">
                <a:latin typeface="Comic Sans MS" pitchFamily="66" charset="0"/>
              </a:rPr>
              <a:t>[3,92-5,08]</a:t>
            </a:r>
          </a:p>
          <a:p>
            <a:pPr marL="1349375" indent="0">
              <a:buNone/>
            </a:pPr>
            <a:r>
              <a:rPr lang="fr-FR" sz="2000" b="0" dirty="0" smtClean="0">
                <a:latin typeface="Comic Sans MS" pitchFamily="66" charset="0"/>
              </a:rPr>
              <a:t>TGMH: 19,2 [27-32]</a:t>
            </a:r>
          </a:p>
          <a:p>
            <a:pPr marL="1349375" indent="0">
              <a:buNone/>
            </a:pPr>
            <a:r>
              <a:rPr lang="fr-FR" sz="2000" b="0" dirty="0" smtClean="0">
                <a:latin typeface="Comic Sans MS" pitchFamily="66" charset="0"/>
              </a:rPr>
              <a:t>CCMH: </a:t>
            </a:r>
            <a:r>
              <a:rPr lang="fr-FR" sz="2000" b="0" dirty="0">
                <a:latin typeface="Comic Sans MS" pitchFamily="66" charset="0"/>
              </a:rPr>
              <a:t>27,1 </a:t>
            </a:r>
            <a:r>
              <a:rPr lang="fr-FR" sz="2000" b="0" dirty="0" smtClean="0">
                <a:latin typeface="Comic Sans MS" pitchFamily="66" charset="0"/>
              </a:rPr>
              <a:t>[32-36]</a:t>
            </a:r>
          </a:p>
          <a:p>
            <a:pPr marL="1349375" indent="0">
              <a:buNone/>
            </a:pPr>
            <a:r>
              <a:rPr lang="fr-FR" sz="2000" b="0" dirty="0" smtClean="0">
                <a:latin typeface="Comic Sans MS" pitchFamily="66" charset="0"/>
              </a:rPr>
              <a:t>IDR: 22,9% [12,5-14,5]</a:t>
            </a:r>
          </a:p>
          <a:p>
            <a:endParaRPr lang="fr-FR" sz="2200" b="0" dirty="0" smtClean="0">
              <a:latin typeface="Comic Sans MS" pitchFamily="66" charset="0"/>
            </a:endParaRPr>
          </a:p>
          <a:p>
            <a:endParaRPr lang="fr-FR" sz="2200" b="0" dirty="0">
              <a:latin typeface="Comic Sans MS" pitchFamily="66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369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Un cas clinique</a:t>
            </a:r>
            <a:br>
              <a:rPr lang="fr-FR" dirty="0" smtClean="0">
                <a:latin typeface="Comic Sans MS" pitchFamily="66" charset="0"/>
              </a:rPr>
            </a:b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662" t="48907" r="25260" b="18585"/>
          <a:stretch/>
        </p:blipFill>
        <p:spPr bwMode="auto">
          <a:xfrm>
            <a:off x="493486" y="1412776"/>
            <a:ext cx="9133699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630" t="53737" r="31800" b="29573"/>
          <a:stretch/>
        </p:blipFill>
        <p:spPr bwMode="auto">
          <a:xfrm>
            <a:off x="505183" y="4293096"/>
            <a:ext cx="8171273" cy="166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724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Un cas clinique</a:t>
            </a:r>
            <a:br>
              <a:rPr lang="fr-FR" dirty="0" smtClean="0">
                <a:latin typeface="Comic Sans MS" pitchFamily="66" charset="0"/>
              </a:rPr>
            </a:b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659" t="33982" r="3885" b="15928"/>
          <a:stretch/>
        </p:blipFill>
        <p:spPr bwMode="auto">
          <a:xfrm>
            <a:off x="611560" y="2636912"/>
            <a:ext cx="8089405" cy="322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589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>
                <a:latin typeface="Comic Sans MS" charset="0"/>
                <a:ea typeface="Comic Sans MS" charset="0"/>
                <a:cs typeface="Comic Sans MS" charset="0"/>
              </a:rPr>
              <a:t>Thalassémies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426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Apport de la biologie	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6480" y="1600009"/>
            <a:ext cx="8231040" cy="1752792"/>
          </a:xfrm>
        </p:spPr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Hémogramme normal de l’adulte</a:t>
            </a:r>
          </a:p>
          <a:p>
            <a:pPr marL="0" indent="0">
              <a:buNone/>
            </a:pPr>
            <a:endParaRPr lang="fr-FR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fr-FR" dirty="0" smtClean="0">
              <a:latin typeface="Comic Sans MS" pitchFamily="66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62200"/>
            <a:ext cx="8511944" cy="27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6200" y="5581471"/>
            <a:ext cx="106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mic Sans MS"/>
                <a:cs typeface="Comic Sans MS"/>
              </a:rPr>
              <a:t>Valeurs calculées:  </a:t>
            </a:r>
          </a:p>
          <a:p>
            <a:r>
              <a:rPr lang="fr-FR" dirty="0" smtClean="0">
                <a:latin typeface="Comic Sans MS"/>
                <a:cs typeface="Comic Sans MS"/>
              </a:rPr>
              <a:t>- hématocrite </a:t>
            </a:r>
            <a:r>
              <a:rPr lang="fr-FR" dirty="0" smtClean="0">
                <a:latin typeface="Comic Sans MS"/>
                <a:cs typeface="Comic Sans MS"/>
              </a:rPr>
              <a:t>(Hte) [=(VGMxGR)/10],</a:t>
            </a:r>
          </a:p>
          <a:p>
            <a:r>
              <a:rPr lang="fr-FR" dirty="0" smtClean="0">
                <a:latin typeface="Comic Sans MS"/>
                <a:cs typeface="Comic Sans MS"/>
              </a:rPr>
              <a:t>- taux corpusculaire moyen en </a:t>
            </a:r>
            <a:r>
              <a:rPr lang="fr-FR" dirty="0" err="1" smtClean="0">
                <a:latin typeface="Comic Sans MS"/>
                <a:cs typeface="Comic Sans MS"/>
              </a:rPr>
              <a:t>Hb</a:t>
            </a:r>
            <a:r>
              <a:rPr lang="fr-FR" dirty="0" smtClean="0">
                <a:latin typeface="Comic Sans MS"/>
                <a:cs typeface="Comic Sans MS"/>
              </a:rPr>
              <a:t> (</a:t>
            </a:r>
            <a:r>
              <a:rPr lang="fr-FR" dirty="0" err="1" smtClean="0">
                <a:latin typeface="Comic Sans MS"/>
                <a:cs typeface="Comic Sans MS"/>
              </a:rPr>
              <a:t>TCMHb</a:t>
            </a:r>
            <a:r>
              <a:rPr lang="fr-FR" dirty="0" smtClean="0">
                <a:latin typeface="Comic Sans MS"/>
                <a:cs typeface="Comic Sans MS"/>
              </a:rPr>
              <a:t>) [=(Hb/GR)x10],</a:t>
            </a:r>
          </a:p>
          <a:p>
            <a:r>
              <a:rPr lang="fr-FR" dirty="0" smtClean="0">
                <a:latin typeface="Comic Sans MS"/>
                <a:cs typeface="Comic Sans MS"/>
              </a:rPr>
              <a:t>- concentration corpusculaire moyenne en </a:t>
            </a:r>
            <a:r>
              <a:rPr lang="fr-FR" dirty="0" err="1" smtClean="0">
                <a:latin typeface="Comic Sans MS"/>
                <a:cs typeface="Comic Sans MS"/>
              </a:rPr>
              <a:t>Hb</a:t>
            </a:r>
            <a:r>
              <a:rPr lang="fr-FR" dirty="0" smtClean="0">
                <a:latin typeface="Comic Sans MS"/>
                <a:cs typeface="Comic Sans MS"/>
              </a:rPr>
              <a:t> (</a:t>
            </a:r>
            <a:r>
              <a:rPr lang="fr-FR" dirty="0" err="1" smtClean="0">
                <a:latin typeface="Comic Sans MS"/>
                <a:cs typeface="Comic Sans MS"/>
              </a:rPr>
              <a:t>CCMHb</a:t>
            </a:r>
            <a:r>
              <a:rPr lang="fr-FR" dirty="0" smtClean="0">
                <a:latin typeface="Comic Sans MS"/>
                <a:cs typeface="Comic Sans MS"/>
              </a:rPr>
              <a:t>) [= (</a:t>
            </a:r>
            <a:r>
              <a:rPr lang="fr-FR" dirty="0" err="1" smtClean="0">
                <a:latin typeface="Comic Sans MS"/>
                <a:cs typeface="Comic Sans MS"/>
              </a:rPr>
              <a:t>Hb</a:t>
            </a:r>
            <a:r>
              <a:rPr lang="fr-FR" dirty="0" smtClean="0">
                <a:latin typeface="Comic Sans MS"/>
                <a:cs typeface="Comic Sans MS"/>
              </a:rPr>
              <a:t>/Hte) x100],</a:t>
            </a:r>
            <a:endParaRPr lang="fr-FR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218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/>
          <p:cNvSpPr>
            <a:spLocks noGrp="1"/>
          </p:cNvSpPr>
          <p:nvPr>
            <p:ph type="title"/>
          </p:nvPr>
        </p:nvSpPr>
        <p:spPr>
          <a:xfrm>
            <a:off x="179512" y="701824"/>
            <a:ext cx="8229600" cy="1143000"/>
          </a:xfrm>
        </p:spPr>
        <p:txBody>
          <a:bodyPr/>
          <a:lstStyle/>
          <a:p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Déséquilibre de synthèse</a:t>
            </a:r>
            <a:b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chaînes de l’hémoglobine</a:t>
            </a:r>
          </a:p>
        </p:txBody>
      </p:sp>
      <p:pic>
        <p:nvPicPr>
          <p:cNvPr id="32771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776" y="3861048"/>
            <a:ext cx="3564000" cy="258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4634" y="2348880"/>
            <a:ext cx="1786283" cy="176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968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/>
          </p:nvPr>
        </p:nvSpPr>
        <p:spPr>
          <a:xfrm>
            <a:off x="179512" y="701824"/>
            <a:ext cx="8229600" cy="1143000"/>
          </a:xfrm>
        </p:spPr>
        <p:txBody>
          <a:bodyPr/>
          <a:lstStyle/>
          <a:p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Déséquilibre de synthèse</a:t>
            </a:r>
            <a:b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fr-FR" dirty="0" smtClean="0">
                <a:latin typeface="Comic Sans MS" charset="0"/>
                <a:ea typeface="Comic Sans MS" charset="0"/>
                <a:cs typeface="Comic Sans MS" charset="0"/>
              </a:rPr>
              <a:t>chaînes de l’hémoglobine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4819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161" y="2366169"/>
            <a:ext cx="3564000" cy="258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ZoneTexte 3"/>
          <p:cNvSpPr txBox="1">
            <a:spLocks noChangeArrowheads="1"/>
          </p:cNvSpPr>
          <p:nvPr/>
        </p:nvSpPr>
        <p:spPr bwMode="auto">
          <a:xfrm>
            <a:off x="4641120" y="2523145"/>
            <a:ext cx="4295520" cy="138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Aft>
                <a:spcPts val="544"/>
              </a:spcAft>
              <a:buFont typeface="Arial" charset="0"/>
              <a:buChar char="•"/>
            </a:pPr>
            <a:r>
              <a:rPr lang="fr-FR">
                <a:latin typeface="Comic Sans MS" charset="0"/>
                <a:ea typeface="Comic Sans MS" charset="0"/>
                <a:cs typeface="Comic Sans MS" charset="0"/>
              </a:rPr>
              <a:t>Déficit synthèse chaînes </a:t>
            </a:r>
            <a:r>
              <a:rPr lang="fr-FR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fr-FR">
                <a:latin typeface="Comic Sans MS" charset="0"/>
                <a:ea typeface="Comic Sans MS" charset="0"/>
                <a:cs typeface="Comic Sans MS" charset="0"/>
              </a:rPr>
              <a:t>:</a:t>
            </a:r>
          </a:p>
          <a:p>
            <a:pPr algn="r">
              <a:spcAft>
                <a:spcPts val="544"/>
              </a:spcAft>
            </a:pPr>
            <a:r>
              <a:rPr lang="fr-FR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>
                <a:latin typeface="Symbol" charset="2"/>
                <a:ea typeface="Symbol" charset="2"/>
                <a:cs typeface="Symbol" charset="2"/>
              </a:rPr>
              <a:t>b </a:t>
            </a:r>
            <a:r>
              <a:rPr lang="fr-FR">
                <a:latin typeface="Comic Sans MS" charset="0"/>
                <a:ea typeface="Comic Sans MS" charset="0"/>
                <a:cs typeface="Comic Sans MS" charset="0"/>
              </a:rPr>
              <a:t>thalassémie</a:t>
            </a:r>
          </a:p>
          <a:p>
            <a:pPr>
              <a:spcAft>
                <a:spcPts val="544"/>
              </a:spcAft>
              <a:buFont typeface="Arial" charset="0"/>
              <a:buChar char="•"/>
            </a:pPr>
            <a:r>
              <a:rPr lang="fr-FR">
                <a:latin typeface="Comic Sans MS" charset="0"/>
                <a:ea typeface="Comic Sans MS" charset="0"/>
                <a:cs typeface="Comic Sans MS" charset="0"/>
              </a:rPr>
              <a:t>Déficit synthèse chaîne a:</a:t>
            </a:r>
          </a:p>
          <a:p>
            <a:pPr algn="r">
              <a:spcAft>
                <a:spcPts val="544"/>
              </a:spcAft>
            </a:pPr>
            <a:r>
              <a:rPr lang="fr-FR">
                <a:latin typeface="Symbol" charset="2"/>
                <a:ea typeface="Symbol" charset="2"/>
                <a:cs typeface="Symbol" charset="2"/>
              </a:rPr>
              <a:t>a </a:t>
            </a:r>
            <a:r>
              <a:rPr lang="fr-FR">
                <a:latin typeface="Comic Sans MS" charset="0"/>
                <a:ea typeface="Comic Sans MS" charset="0"/>
                <a:cs typeface="Comic Sans MS" charset="0"/>
              </a:rPr>
              <a:t>thalassémie</a:t>
            </a:r>
          </a:p>
        </p:txBody>
      </p:sp>
      <p:sp>
        <p:nvSpPr>
          <p:cNvPr id="5" name="Flèche vers le bas 4"/>
          <p:cNvSpPr/>
          <p:nvPr/>
        </p:nvSpPr>
        <p:spPr>
          <a:xfrm>
            <a:off x="6438240" y="3567255"/>
            <a:ext cx="345600" cy="89865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148320" y="5561865"/>
            <a:ext cx="8847360" cy="91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 algn="ctr"/>
            <a:r>
              <a:rPr lang="fr-FR">
                <a:latin typeface="Comic Sans MS" charset="0"/>
                <a:ea typeface="Comic Sans MS" charset="0"/>
                <a:cs typeface="Comic Sans MS" charset="0"/>
              </a:rPr>
              <a:t>Non transfusion dependant thalassemia  NTDT </a:t>
            </a:r>
          </a:p>
          <a:p>
            <a:pPr algn="ctr"/>
            <a:r>
              <a:rPr lang="fr-FR">
                <a:latin typeface="Comic Sans MS" charset="0"/>
                <a:ea typeface="Comic Sans MS" charset="0"/>
                <a:cs typeface="Comic Sans MS" charset="0"/>
              </a:rPr>
              <a:t>Vs </a:t>
            </a:r>
          </a:p>
          <a:p>
            <a:pPr algn="ctr"/>
            <a:r>
              <a:rPr lang="fr-FR">
                <a:latin typeface="Comic Sans MS" charset="0"/>
                <a:ea typeface="Comic Sans MS" charset="0"/>
                <a:cs typeface="Comic Sans MS" charset="0"/>
              </a:rPr>
              <a:t>Transfusion dependant thalassemia TDT</a:t>
            </a:r>
          </a:p>
        </p:txBody>
      </p:sp>
      <p:sp>
        <p:nvSpPr>
          <p:cNvPr id="31751" name="ZoneTexte 6"/>
          <p:cNvSpPr txBox="1">
            <a:spLocks noChangeArrowheads="1"/>
          </p:cNvSpPr>
          <p:nvPr/>
        </p:nvSpPr>
        <p:spPr bwMode="auto">
          <a:xfrm>
            <a:off x="4364640" y="4585442"/>
            <a:ext cx="4561920" cy="36075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Erythropoïèse inefficiente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929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7520" y="146896"/>
            <a:ext cx="6530400" cy="653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680" y="2668601"/>
            <a:ext cx="2004480" cy="301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980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27656" y="1473125"/>
            <a:ext cx="7948800" cy="5844307"/>
          </a:xfrm>
          <a:prstGeom prst="rect">
            <a:avLst/>
          </a:prstGeom>
          <a:noFill/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spcAft>
                <a:spcPts val="1633"/>
              </a:spcAft>
              <a:buFont typeface="Arial" charset="0"/>
              <a:buChar char="•"/>
              <a:defRPr/>
            </a:pPr>
            <a:r>
              <a:rPr lang="fr-FR" sz="2400" dirty="0" smtClean="0">
                <a:latin typeface="Comic Sans MS" charset="0"/>
                <a:ea typeface="Comic Sans MS" charset="0"/>
                <a:cs typeface="Comic Sans MS" charset="0"/>
              </a:rPr>
              <a:t>Transfusions </a:t>
            </a: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itératives</a:t>
            </a:r>
          </a:p>
          <a:p>
            <a:pPr>
              <a:spcAft>
                <a:spcPts val="1633"/>
              </a:spcAft>
              <a:buFont typeface="Arial" charset="0"/>
              <a:buChar char="•"/>
              <a:defRPr/>
            </a:pP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Splénectomie</a:t>
            </a:r>
          </a:p>
          <a:p>
            <a:pPr>
              <a:spcAft>
                <a:spcPts val="1633"/>
              </a:spcAft>
              <a:buFont typeface="Arial" charset="0"/>
              <a:buChar char="•"/>
              <a:defRPr/>
            </a:pP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Chélation martiale</a:t>
            </a:r>
          </a:p>
          <a:p>
            <a:pPr>
              <a:spcAft>
                <a:spcPts val="1633"/>
              </a:spcAft>
              <a:buFont typeface="Arial" charset="0"/>
              <a:buChar char="•"/>
              <a:defRPr/>
            </a:pP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Surveillance os</a:t>
            </a:r>
          </a:p>
          <a:p>
            <a:pPr>
              <a:spcAft>
                <a:spcPts val="1633"/>
              </a:spcAft>
              <a:buFont typeface="Arial" charset="0"/>
              <a:buChar char="•"/>
              <a:defRPr/>
            </a:pP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Surveillance cardiovasculaire</a:t>
            </a:r>
          </a:p>
          <a:p>
            <a:pPr marL="491048">
              <a:spcAft>
                <a:spcPts val="1633"/>
              </a:spcAft>
              <a:buFontTx/>
              <a:buChar char="-"/>
              <a:defRPr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Surcharge martiale secondaire</a:t>
            </a:r>
          </a:p>
          <a:p>
            <a:pPr marL="491048">
              <a:spcAft>
                <a:spcPts val="1633"/>
              </a:spcAft>
              <a:buFontTx/>
              <a:buChar char="-"/>
              <a:defRPr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Cardiomyopathies</a:t>
            </a:r>
          </a:p>
          <a:p>
            <a:pPr marL="491048">
              <a:spcAft>
                <a:spcPts val="1633"/>
              </a:spcAft>
              <a:buFontTx/>
              <a:buChar char="-"/>
              <a:defRPr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HTAP</a:t>
            </a:r>
          </a:p>
          <a:p>
            <a:pPr marL="491048">
              <a:spcAft>
                <a:spcPts val="1633"/>
              </a:spcAft>
              <a:buFontTx/>
              <a:buChar char="-"/>
              <a:defRPr/>
            </a:pP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>Thrombose</a:t>
            </a:r>
          </a:p>
          <a:p>
            <a:pPr>
              <a:spcAft>
                <a:spcPts val="1633"/>
              </a:spcAft>
              <a:buFont typeface="Arial" charset="0"/>
              <a:buChar char="•"/>
              <a:defRPr/>
            </a:pP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ALD</a:t>
            </a:r>
          </a:p>
          <a:p>
            <a:pPr>
              <a:defRPr/>
            </a:pPr>
            <a:endParaRPr lang="fr-FR" sz="25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36868" name="Imag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4953000"/>
            <a:ext cx="2304256" cy="159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4581" y="1143000"/>
            <a:ext cx="3369419" cy="384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7504" y="404664"/>
            <a:ext cx="8229600" cy="1143000"/>
          </a:xfrm>
        </p:spPr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Principes de prise en charge</a:t>
            </a:r>
            <a:endParaRPr lang="fr-FR" dirty="0">
              <a:latin typeface="Comic Sans MS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">
            <a:off x="7055250" y="5177142"/>
            <a:ext cx="1028858" cy="152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578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799" y="2720975"/>
            <a:ext cx="7772400" cy="1470025"/>
          </a:xfrm>
        </p:spPr>
        <p:txBody>
          <a:bodyPr/>
          <a:lstStyle/>
          <a:p>
            <a:r>
              <a:rPr lang="fr-FR" dirty="0" smtClean="0">
                <a:latin typeface="Comic Sans MS"/>
                <a:cs typeface="Comic Sans MS"/>
              </a:rPr>
              <a:t>La Drépanocytose</a:t>
            </a:r>
            <a:br>
              <a:rPr lang="fr-FR" dirty="0" smtClean="0">
                <a:latin typeface="Comic Sans MS"/>
                <a:cs typeface="Comic Sans MS"/>
              </a:rPr>
            </a:br>
            <a:r>
              <a:rPr lang="fr-FR" dirty="0" smtClean="0">
                <a:latin typeface="Comic Sans MS"/>
                <a:cs typeface="Comic Sans MS"/>
              </a:rPr>
              <a:t>une maladie grave aux</a:t>
            </a:r>
            <a:br>
              <a:rPr lang="fr-FR" dirty="0" smtClean="0">
                <a:latin typeface="Comic Sans MS"/>
                <a:cs typeface="Comic Sans MS"/>
              </a:rPr>
            </a:br>
            <a:r>
              <a:rPr lang="fr-FR" dirty="0" smtClean="0">
                <a:latin typeface="Comic Sans MS"/>
                <a:cs typeface="Comic Sans MS"/>
              </a:rPr>
              <a:t>multiples facettes</a:t>
            </a:r>
            <a:br>
              <a:rPr lang="fr-FR" dirty="0" smtClean="0">
                <a:latin typeface="Comic Sans MS"/>
                <a:cs typeface="Comic Sans MS"/>
              </a:rPr>
            </a:br>
            <a:endParaRPr lang="fr-FR" dirty="0">
              <a:latin typeface="Comic Sans MS"/>
              <a:cs typeface="Comic Sans MS"/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sz="3600">
                <a:latin typeface="Comic Sans MS" pitchFamily="4" charset="0"/>
              </a:rPr>
              <a:t>Epidémiologie</a:t>
            </a:r>
            <a:br>
              <a:rPr lang="fr-FR" sz="3600">
                <a:latin typeface="Comic Sans MS" pitchFamily="4" charset="0"/>
              </a:rPr>
            </a:br>
            <a:r>
              <a:rPr lang="fr-FR" sz="1800">
                <a:latin typeface="Comic Sans MS" pitchFamily="4" charset="0"/>
              </a:rPr>
              <a:t>Morbidités - Mortalités</a:t>
            </a:r>
            <a:r>
              <a:rPr lang="fr-FR" sz="4000">
                <a:latin typeface="Comic Sans MS" pitchFamily="4" charset="0"/>
              </a:rPr>
              <a:t/>
            </a:r>
            <a:br>
              <a:rPr lang="fr-FR" sz="4000">
                <a:latin typeface="Comic Sans MS" pitchFamily="4" charset="0"/>
              </a:rPr>
            </a:br>
            <a:endParaRPr lang="fr-FR" sz="3600">
              <a:latin typeface="Comic Sans MS" pitchFamily="4" charset="0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609120" y="1769946"/>
          <a:ext cx="5253120" cy="3962400"/>
        </p:xfrm>
        <a:graphic>
          <a:graphicData uri="http://schemas.openxmlformats.org/drawingml/2006/table">
            <a:tbl>
              <a:tblPr/>
              <a:tblGrid>
                <a:gridCol w="2328480"/>
                <a:gridCol w="2924640"/>
              </a:tblGrid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Diggs (1973)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USA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Survie médiane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14,3 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Platt (1994)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USA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Survie médiane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h: 42 ans, f: 48 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FED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20%&lt;2 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1/6&gt;30 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Wieranga (2001)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Jamaïque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Survie médiane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h:53 ans, f:58,5 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FED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Prévention =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- de 1%&lt;5 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6662" name="ZoneTexte 6"/>
          <p:cNvSpPr txBox="1">
            <a:spLocks noChangeArrowheads="1"/>
          </p:cNvSpPr>
          <p:nvPr/>
        </p:nvSpPr>
        <p:spPr bwMode="auto">
          <a:xfrm>
            <a:off x="533400" y="6022712"/>
            <a:ext cx="6773760" cy="4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40" tIns="41421" rIns="82840" bIns="41421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defTabSz="398557" eaLnBrk="1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r-FR" sz="1100" dirty="0" err="1">
                <a:solidFill>
                  <a:prstClr val="black"/>
                </a:solidFill>
                <a:latin typeface="Comic Sans MS" pitchFamily="4" charset="0"/>
              </a:rPr>
              <a:t>Bartolucci</a:t>
            </a:r>
            <a:r>
              <a:rPr lang="fr-FR" sz="1100" dirty="0">
                <a:solidFill>
                  <a:prstClr val="black"/>
                </a:solidFill>
                <a:latin typeface="Comic Sans MS" pitchFamily="4" charset="0"/>
              </a:rPr>
              <a:t> P – Aspects épidémiologiques des maladies de l’hémoglobine </a:t>
            </a:r>
            <a:r>
              <a:rPr lang="fr-FR" sz="1100" dirty="0" err="1">
                <a:solidFill>
                  <a:prstClr val="black"/>
                </a:solidFill>
                <a:latin typeface="Comic Sans MS" pitchFamily="4" charset="0"/>
              </a:rPr>
              <a:t>Rev</a:t>
            </a:r>
            <a:r>
              <a:rPr lang="fr-FR" sz="1100" dirty="0">
                <a:solidFill>
                  <a:prstClr val="black"/>
                </a:solidFill>
                <a:latin typeface="Comic Sans MS" pitchFamily="4" charset="0"/>
              </a:rPr>
              <a:t> Prat Vol. 64 </a:t>
            </a:r>
            <a:r>
              <a:rPr lang="fr-FR" sz="1100" dirty="0" err="1">
                <a:solidFill>
                  <a:prstClr val="black"/>
                </a:solidFill>
                <a:latin typeface="Comic Sans MS" pitchFamily="4" charset="0"/>
              </a:rPr>
              <a:t>Oct</a:t>
            </a:r>
            <a:r>
              <a:rPr lang="fr-FR" sz="1100" dirty="0">
                <a:solidFill>
                  <a:prstClr val="black"/>
                </a:solidFill>
                <a:latin typeface="Comic Sans MS" pitchFamily="4" charset="0"/>
              </a:rPr>
              <a:t> 2014</a:t>
            </a:r>
          </a:p>
          <a:p>
            <a:pPr defTabSz="398557" eaLnBrk="1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fr-FR" sz="1100" dirty="0" err="1">
                <a:solidFill>
                  <a:prstClr val="black"/>
                </a:solidFill>
                <a:latin typeface="Comic Sans MS" pitchFamily="4" charset="0"/>
              </a:rPr>
              <a:t>Suzan</a:t>
            </a:r>
            <a:r>
              <a:rPr lang="fr-FR" sz="1100" dirty="0">
                <a:solidFill>
                  <a:prstClr val="black"/>
                </a:solidFill>
                <a:latin typeface="Comic Sans MS" pitchFamily="4" charset="0"/>
              </a:rPr>
              <a:t> F – Etudes descriptives de la mortalité et des hospitalisations liées à la drépanocytose en France – BEH 2012; 27-28:317-20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171840" y="2976627"/>
            <a:ext cx="3277440" cy="1671573"/>
          </a:xfrm>
          <a:prstGeom prst="rect">
            <a:avLst/>
          </a:prstGeom>
          <a:noFill/>
        </p:spPr>
        <p:txBody>
          <a:bodyPr lIns="91320" tIns="45663" rIns="91320" bIns="45663">
            <a:spAutoFit/>
          </a:bodyPr>
          <a:lstStyle/>
          <a:p>
            <a:pPr defTabSz="399869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prstClr val="black"/>
                </a:solidFill>
                <a:latin typeface="Comic Sans MS"/>
                <a:ea typeface="MS Gothic" pitchFamily="49" charset="-128"/>
                <a:cs typeface="Comic Sans MS"/>
              </a:rPr>
              <a:t> Monde: 7 millions </a:t>
            </a:r>
          </a:p>
          <a:p>
            <a:pPr defTabSz="399869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defRPr/>
            </a:pPr>
            <a:endParaRPr lang="fr-FR" dirty="0">
              <a:solidFill>
                <a:prstClr val="black"/>
              </a:solidFill>
              <a:latin typeface="Comic Sans MS"/>
              <a:ea typeface="MS Gothic" pitchFamily="49" charset="-128"/>
              <a:cs typeface="Comic Sans MS"/>
            </a:endParaRPr>
          </a:p>
          <a:p>
            <a:pPr defTabSz="399869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prstClr val="black"/>
                </a:solidFill>
                <a:latin typeface="Comic Sans MS"/>
                <a:ea typeface="MS Gothic" pitchFamily="49" charset="-128"/>
                <a:cs typeface="Comic Sans MS"/>
              </a:rPr>
              <a:t> USA: 100 000</a:t>
            </a:r>
          </a:p>
          <a:p>
            <a:pPr defTabSz="399869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fr-FR" dirty="0">
                <a:solidFill>
                  <a:prstClr val="black"/>
                </a:solidFill>
                <a:latin typeface="Comic Sans MS"/>
                <a:ea typeface="MS Gothic" pitchFamily="49" charset="-128"/>
                <a:cs typeface="Comic Sans MS"/>
              </a:rPr>
              <a:t> </a:t>
            </a:r>
          </a:p>
          <a:p>
            <a:pPr defTabSz="399869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fr-FR" dirty="0">
                <a:solidFill>
                  <a:prstClr val="black"/>
                </a:solidFill>
                <a:latin typeface="Comic Sans MS"/>
                <a:ea typeface="MS Gothic" pitchFamily="49" charset="-128"/>
                <a:cs typeface="Comic Sans MS"/>
              </a:rPr>
              <a:t> France: 15 000</a:t>
            </a:r>
          </a:p>
          <a:p>
            <a:pPr defTabSz="399869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/>
              <a:buChar char="•"/>
              <a:defRPr/>
            </a:pPr>
            <a:endParaRPr lang="fr-FR" dirty="0" smtClean="0">
              <a:solidFill>
                <a:prstClr val="black"/>
              </a:solidFill>
              <a:latin typeface="Comic Sans MS"/>
              <a:ea typeface="MS Gothic" pitchFamily="49" charset="-128"/>
              <a:cs typeface="Comic Sans MS"/>
            </a:endParaRPr>
          </a:p>
          <a:p>
            <a:pPr defTabSz="399869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fr-FR" dirty="0" smtClean="0">
              <a:solidFill>
                <a:prstClr val="black"/>
              </a:solidFill>
              <a:latin typeface="Comic Sans MS"/>
              <a:ea typeface="MS Gothic" pitchFamily="49" charset="-128"/>
              <a:cs typeface="Comic Sans M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6960" y="4191000"/>
            <a:ext cx="1427040" cy="215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208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Cas clinique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322" t="31783" r="13521" b="6572"/>
          <a:stretch/>
        </p:blipFill>
        <p:spPr bwMode="auto">
          <a:xfrm>
            <a:off x="179512" y="1340768"/>
            <a:ext cx="7992123" cy="451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0068" t="33856" r="16531" b="6788"/>
          <a:stretch/>
        </p:blipFill>
        <p:spPr bwMode="auto">
          <a:xfrm>
            <a:off x="395536" y="1514466"/>
            <a:ext cx="7438055" cy="435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489412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Cas clinique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9070" t="42127" r="17528" b="5773"/>
          <a:stretch/>
        </p:blipFill>
        <p:spPr bwMode="auto">
          <a:xfrm>
            <a:off x="539552" y="2060848"/>
            <a:ext cx="8136904" cy="417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867779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Cas clinique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689" t="30477" r="26531" b="27727"/>
          <a:stretch/>
        </p:blipFill>
        <p:spPr bwMode="auto">
          <a:xfrm>
            <a:off x="395536" y="2060848"/>
            <a:ext cx="7677287" cy="353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129" t="71754" r="6506" b="17022"/>
          <a:stretch/>
        </p:blipFill>
        <p:spPr bwMode="auto">
          <a:xfrm>
            <a:off x="755576" y="5157192"/>
            <a:ext cx="9361040" cy="85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480235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Cas clinique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7982" t="30953" r="15986" b="31751"/>
          <a:stretch/>
        </p:blipFill>
        <p:spPr bwMode="auto">
          <a:xfrm>
            <a:off x="1043608" y="2234141"/>
            <a:ext cx="795506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791623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Apport de la biologie	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Hémogramme normal de l’adulte</a:t>
            </a:r>
          </a:p>
          <a:p>
            <a:pPr marL="0" indent="0">
              <a:buNone/>
            </a:pPr>
            <a:endParaRPr lang="fr-FR" dirty="0" smtClean="0">
              <a:latin typeface="Comic Sans MS" pitchFamily="66" charset="0"/>
            </a:endParaRPr>
          </a:p>
          <a:p>
            <a:r>
              <a:rPr lang="fr-FR" dirty="0" smtClean="0">
                <a:latin typeface="Comic Sans MS" pitchFamily="66" charset="0"/>
              </a:rPr>
              <a:t>Anémie?</a:t>
            </a:r>
          </a:p>
          <a:p>
            <a:pPr marL="1343025" indent="-341313">
              <a:buFont typeface="Arial" pitchFamily="34" charset="0"/>
              <a:buChar char="•"/>
            </a:pPr>
            <a:r>
              <a:rPr lang="fr-FR" b="0" dirty="0" smtClean="0">
                <a:latin typeface="Comic Sans MS" pitchFamily="66" charset="0"/>
              </a:rPr>
              <a:t>HB &lt; 13,0 g/dl – hommes</a:t>
            </a:r>
          </a:p>
          <a:p>
            <a:pPr marL="1343025" indent="-341313">
              <a:buFont typeface="Arial" pitchFamily="34" charset="0"/>
              <a:buChar char="•"/>
            </a:pPr>
            <a:r>
              <a:rPr lang="fr-FR" b="0" dirty="0" err="1" smtClean="0">
                <a:latin typeface="Comic Sans MS" pitchFamily="66" charset="0"/>
              </a:rPr>
              <a:t>Hb</a:t>
            </a:r>
            <a:r>
              <a:rPr lang="fr-FR" b="0" dirty="0" smtClean="0">
                <a:latin typeface="Comic Sans MS" pitchFamily="66" charset="0"/>
              </a:rPr>
              <a:t> &lt;12,0 g/dl – femmes</a:t>
            </a:r>
          </a:p>
          <a:p>
            <a:pPr marL="1001712" indent="0">
              <a:buNone/>
            </a:pPr>
            <a:endParaRPr lang="fr-FR" b="0" dirty="0" smtClean="0">
              <a:latin typeface="Comic Sans MS" pitchFamily="66" charset="0"/>
            </a:endParaRPr>
          </a:p>
          <a:p>
            <a:r>
              <a:rPr lang="fr-FR" dirty="0" smtClean="0">
                <a:latin typeface="Comic Sans MS" pitchFamily="66" charset="0"/>
              </a:rPr>
              <a:t>Anémie centrale ou périphérique?</a:t>
            </a:r>
            <a:endParaRPr lang="fr-FR" sz="20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fr-FR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fr-FR" dirty="0" smtClean="0">
              <a:latin typeface="Comic Sans MS" pitchFamily="66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82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2400" cy="1137719"/>
          </a:xfrm>
        </p:spPr>
        <p:txBody>
          <a:bodyPr/>
          <a:lstStyle/>
          <a:p>
            <a:pPr eaLnBrk="1" hangingPunct="1"/>
            <a:r>
              <a:rPr lang="fr-FR" altLang="fr-FR" smtClean="0">
                <a:latin typeface="Comic Sans MS" pitchFamily="4" charset="0"/>
              </a:rPr>
              <a:t>Biologie</a:t>
            </a:r>
          </a:p>
        </p:txBody>
      </p:sp>
      <p:sp>
        <p:nvSpPr>
          <p:cNvPr id="23555" name="ZoneTexte 2"/>
          <p:cNvSpPr txBox="1">
            <a:spLocks noChangeArrowheads="1"/>
          </p:cNvSpPr>
          <p:nvPr/>
        </p:nvSpPr>
        <p:spPr bwMode="auto">
          <a:xfrm>
            <a:off x="632160" y="1780027"/>
            <a:ext cx="6981120" cy="266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23" tIns="41313" rIns="82623" bIns="41313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r>
              <a:rPr lang="fr-FR" altLang="fr-FR">
                <a:solidFill>
                  <a:schemeClr val="tx1"/>
                </a:solidFill>
                <a:latin typeface="Comic Sans MS" pitchFamily="4" charset="0"/>
              </a:rPr>
              <a:t>Anémie Hb&lt; 12,5 g/dl</a:t>
            </a:r>
          </a:p>
          <a:p>
            <a:pPr eaLnBrk="1"/>
            <a:endParaRPr lang="fr-FR" altLang="fr-FR">
              <a:solidFill>
                <a:schemeClr val="tx1"/>
              </a:solidFill>
              <a:latin typeface="Comic Sans MS" pitchFamily="4" charset="0"/>
            </a:endParaRPr>
          </a:p>
          <a:p>
            <a:pPr eaLnBrk="1"/>
            <a:r>
              <a:rPr lang="fr-FR" altLang="fr-FR">
                <a:solidFill>
                  <a:schemeClr val="tx1"/>
                </a:solidFill>
                <a:latin typeface="Comic Sans MS" pitchFamily="4" charset="0"/>
              </a:rPr>
              <a:t>Régénérative Réticulocytes &gt; 150 G/L </a:t>
            </a:r>
          </a:p>
          <a:p>
            <a:pPr eaLnBrk="1"/>
            <a:endParaRPr lang="fr-FR" altLang="fr-FR">
              <a:solidFill>
                <a:schemeClr val="tx1"/>
              </a:solidFill>
              <a:latin typeface="Comic Sans MS" pitchFamily="4" charset="0"/>
            </a:endParaRPr>
          </a:p>
          <a:p>
            <a:pPr eaLnBrk="1"/>
            <a:r>
              <a:rPr lang="fr-FR" altLang="fr-FR">
                <a:solidFill>
                  <a:schemeClr val="tx1"/>
                </a:solidFill>
                <a:latin typeface="Comic Sans MS" pitchFamily="4" charset="0"/>
              </a:rPr>
              <a:t>Hémolytique: </a:t>
            </a:r>
            <a:r>
              <a:rPr lang="fr-FR" altLang="fr-FR">
                <a:solidFill>
                  <a:schemeClr val="tx1"/>
                </a:solidFill>
                <a:latin typeface="Wingdings" pitchFamily="4" charset="2"/>
              </a:rPr>
              <a:t></a:t>
            </a:r>
            <a:r>
              <a:rPr lang="fr-FR" altLang="fr-FR">
                <a:solidFill>
                  <a:schemeClr val="tx1"/>
                </a:solidFill>
                <a:latin typeface="Comic Sans MS" pitchFamily="4" charset="0"/>
              </a:rPr>
              <a:t>Bili libre,</a:t>
            </a:r>
            <a:r>
              <a:rPr lang="fr-FR" altLang="fr-FR">
                <a:solidFill>
                  <a:schemeClr val="tx1"/>
                </a:solidFill>
                <a:latin typeface="Wingdings" pitchFamily="4" charset="2"/>
              </a:rPr>
              <a:t></a:t>
            </a:r>
            <a:r>
              <a:rPr lang="fr-FR" altLang="fr-FR">
                <a:solidFill>
                  <a:schemeClr val="tx1"/>
                </a:solidFill>
                <a:latin typeface="Comic Sans MS" pitchFamily="4" charset="0"/>
              </a:rPr>
              <a:t>LDH, </a:t>
            </a:r>
            <a:r>
              <a:rPr lang="fr-FR" altLang="fr-FR">
                <a:solidFill>
                  <a:schemeClr val="tx1"/>
                </a:solidFill>
                <a:latin typeface="Wingdings" pitchFamily="4" charset="2"/>
              </a:rPr>
              <a:t></a:t>
            </a:r>
            <a:r>
              <a:rPr lang="fr-FR" altLang="fr-FR">
                <a:solidFill>
                  <a:schemeClr val="tx1"/>
                </a:solidFill>
                <a:latin typeface="Comic Sans MS" pitchFamily="4" charset="0"/>
              </a:rPr>
              <a:t>Hapto</a:t>
            </a:r>
          </a:p>
          <a:p>
            <a:pPr eaLnBrk="1"/>
            <a:endParaRPr lang="fr-FR" altLang="fr-FR">
              <a:solidFill>
                <a:schemeClr val="tx1"/>
              </a:solidFill>
              <a:latin typeface="Comic Sans MS" pitchFamily="4" charset="0"/>
            </a:endParaRPr>
          </a:p>
          <a:p>
            <a:pPr eaLnBrk="1"/>
            <a:r>
              <a:rPr lang="fr-FR" altLang="fr-FR">
                <a:solidFill>
                  <a:schemeClr val="tx1"/>
                </a:solidFill>
                <a:latin typeface="Comic Sans MS" pitchFamily="4" charset="0"/>
              </a:rPr>
              <a:t>Anomalies cytologiques: drépanocyte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0202963"/>
              </p:ext>
            </p:extLst>
          </p:nvPr>
        </p:nvGraphicFramePr>
        <p:xfrm>
          <a:off x="977760" y="4524973"/>
          <a:ext cx="7038720" cy="2144387"/>
        </p:xfrm>
        <a:graphic>
          <a:graphicData uri="http://schemas.openxmlformats.org/drawingml/2006/table">
            <a:tbl>
              <a:tblPr/>
              <a:tblGrid>
                <a:gridCol w="783360"/>
                <a:gridCol w="1267200"/>
                <a:gridCol w="974880"/>
                <a:gridCol w="974880"/>
                <a:gridCol w="974880"/>
                <a:gridCol w="974880"/>
                <a:gridCol w="1088640"/>
              </a:tblGrid>
              <a:tr h="338436"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Hb  (g/dl)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VGM (fl)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HbA (%)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HbS (%)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HbF (%)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HbA2 (%)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2270"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AS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N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N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60-65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35-40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&lt;1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v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82270"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SS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6-10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N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0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80-95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5-20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v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0038"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SC (O)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10-12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70-90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0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50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1-7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v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82270"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S</a:t>
                      </a: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4" charset="2"/>
                          <a:ea typeface="MS Gothic" pitchFamily="49" charset="-128"/>
                        </a:rPr>
                        <a:t>b</a:t>
                      </a: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+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9-12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65-95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1-25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55-90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5-15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&gt; 3,5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16833"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S</a:t>
                      </a: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4" charset="2"/>
                          <a:ea typeface="MS Gothic" pitchFamily="49" charset="-128"/>
                        </a:rPr>
                        <a:t>b</a:t>
                      </a: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°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7-11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60-80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0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80-90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5-15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&gt; 3,5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82270"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SS-F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N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N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0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&gt; 70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15-35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v</a:t>
                      </a:r>
                    </a:p>
                  </a:txBody>
                  <a:tcPr marL="65476" marR="65476" marT="32742" marB="3274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23622" name="Image 4" descr="AA00281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8881" y="885694"/>
            <a:ext cx="1356480" cy="185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23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4720" y="2737728"/>
            <a:ext cx="1582560" cy="131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715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2400" cy="1137719"/>
          </a:xfrm>
        </p:spPr>
        <p:txBody>
          <a:bodyPr/>
          <a:lstStyle/>
          <a:p>
            <a:pPr eaLnBrk="1" hangingPunct="1"/>
            <a:r>
              <a:rPr lang="fr-FR" altLang="fr-FR" smtClean="0">
                <a:latin typeface="Comic Sans MS" pitchFamily="4" charset="0"/>
              </a:rPr>
              <a:t>Transmissions</a:t>
            </a:r>
          </a:p>
        </p:txBody>
      </p:sp>
      <p:pic>
        <p:nvPicPr>
          <p:cNvPr id="24579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2801" y="1424310"/>
            <a:ext cx="5428800" cy="414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1046880" y="5665555"/>
            <a:ext cx="7534080" cy="52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85" tIns="41442" rIns="82885" bIns="41442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algn="ctr" eaLnBrk="1"/>
            <a:r>
              <a:rPr lang="fr-FR" altLang="fr-FR" sz="2900">
                <a:solidFill>
                  <a:schemeClr val="tx1"/>
                </a:solidFill>
                <a:latin typeface="Comic Sans MS" pitchFamily="4" charset="0"/>
              </a:rPr>
              <a:t>Une maladie monogénique ?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655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dirty="0" smtClean="0">
                <a:latin typeface="Comic Sans MS" pitchFamily="4" charset="0"/>
              </a:rPr>
              <a:t>Drépanocytose: hétérozygotes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4035" name="ZoneTexte 3"/>
          <p:cNvSpPr txBox="1">
            <a:spLocks noChangeArrowheads="1"/>
          </p:cNvSpPr>
          <p:nvPr/>
        </p:nvSpPr>
        <p:spPr bwMode="auto">
          <a:xfrm>
            <a:off x="779041" y="1744024"/>
            <a:ext cx="7178400" cy="495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5" tIns="45575" rIns="91145" bIns="45575">
            <a:spAutoFit/>
          </a:bodyPr>
          <a:lstStyle>
            <a:lvl1pPr defTabSz="498475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498475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</a:pPr>
            <a:r>
              <a:rPr lang="fr-FR" altLang="fr-FR" sz="2800" dirty="0">
                <a:solidFill>
                  <a:srgbClr val="000000"/>
                </a:solidFill>
                <a:latin typeface="Comic Sans MS" pitchFamily="4" charset="0"/>
              </a:rPr>
              <a:t>Phénotype AS, AC etc.</a:t>
            </a:r>
          </a:p>
          <a:p>
            <a:pPr eaLnBrk="1" hangingPunct="1">
              <a:lnSpc>
                <a:spcPct val="100000"/>
              </a:lnSpc>
              <a:buClrTx/>
              <a:buSzTx/>
            </a:pPr>
            <a:endParaRPr lang="fr-FR" altLang="fr-FR" sz="2800" dirty="0">
              <a:solidFill>
                <a:srgbClr val="000000"/>
              </a:solidFill>
              <a:latin typeface="Comic Sans MS" pitchFamily="4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</a:pPr>
            <a:r>
              <a:rPr lang="fr-FR" altLang="fr-FR" sz="2800" dirty="0">
                <a:solidFill>
                  <a:srgbClr val="000000"/>
                </a:solidFill>
                <a:latin typeface="Comic Sans MS" pitchFamily="4" charset="0"/>
              </a:rPr>
              <a:t>Absence de conséquences cliniques</a:t>
            </a:r>
          </a:p>
          <a:p>
            <a:pPr eaLnBrk="1" hangingPunct="1">
              <a:lnSpc>
                <a:spcPct val="100000"/>
              </a:lnSpc>
              <a:buClrTx/>
              <a:buSzTx/>
            </a:pPr>
            <a:r>
              <a:rPr lang="fr-FR" altLang="fr-FR" dirty="0">
                <a:solidFill>
                  <a:srgbClr val="000000"/>
                </a:solidFill>
                <a:latin typeface="Comic Sans MS" pitchFamily="4" charset="0"/>
              </a:rPr>
              <a:t>Sauf conditions exceptionnelles</a:t>
            </a:r>
          </a:p>
          <a:p>
            <a:pPr eaLnBrk="1" hangingPunct="1">
              <a:lnSpc>
                <a:spcPct val="100000"/>
              </a:lnSpc>
              <a:buClrTx/>
              <a:buSzTx/>
            </a:pPr>
            <a:r>
              <a:rPr lang="fr-FR" altLang="fr-FR" dirty="0">
                <a:solidFill>
                  <a:srgbClr val="000000"/>
                </a:solidFill>
                <a:latin typeface="Comic Sans MS" pitchFamily="4" charset="0"/>
              </a:rPr>
              <a:t>- altitude</a:t>
            </a:r>
          </a:p>
          <a:p>
            <a:pPr eaLnBrk="1" hangingPunct="1">
              <a:lnSpc>
                <a:spcPct val="100000"/>
              </a:lnSpc>
              <a:buClrTx/>
              <a:buSzTx/>
            </a:pPr>
            <a:r>
              <a:rPr lang="fr-FR" altLang="fr-FR" dirty="0">
                <a:solidFill>
                  <a:srgbClr val="000000"/>
                </a:solidFill>
                <a:latin typeface="Comic Sans MS" pitchFamily="4" charset="0"/>
              </a:rPr>
              <a:t>- efforts physiques violents</a:t>
            </a:r>
          </a:p>
          <a:p>
            <a:pPr eaLnBrk="1" hangingPunct="1">
              <a:lnSpc>
                <a:spcPct val="100000"/>
              </a:lnSpc>
              <a:buClrTx/>
              <a:buSzTx/>
            </a:pPr>
            <a:endParaRPr lang="fr-FR" altLang="fr-FR" dirty="0">
              <a:solidFill>
                <a:srgbClr val="000000"/>
              </a:solidFill>
              <a:latin typeface="Comic Sans MS" pitchFamily="4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</a:pPr>
            <a:r>
              <a:rPr lang="fr-FR" altLang="fr-FR" sz="2800" dirty="0">
                <a:solidFill>
                  <a:srgbClr val="000000"/>
                </a:solidFill>
                <a:latin typeface="Comic Sans MS" pitchFamily="4" charset="0"/>
              </a:rPr>
              <a:t>Doute sur:</a:t>
            </a:r>
          </a:p>
          <a:p>
            <a:pPr eaLnBrk="1" hangingPunct="1">
              <a:lnSpc>
                <a:spcPct val="100000"/>
              </a:lnSpc>
              <a:buClrTx/>
              <a:buSzTx/>
            </a:pPr>
            <a:r>
              <a:rPr lang="fr-FR" altLang="fr-FR" dirty="0">
                <a:solidFill>
                  <a:srgbClr val="000000"/>
                </a:solidFill>
                <a:latin typeface="Comic Sans MS" pitchFamily="4" charset="0"/>
              </a:rPr>
              <a:t>- </a:t>
            </a:r>
            <a:r>
              <a:rPr lang="fr-FR" altLang="fr-FR" dirty="0" err="1">
                <a:solidFill>
                  <a:srgbClr val="000000"/>
                </a:solidFill>
                <a:latin typeface="Comic Sans MS" pitchFamily="4" charset="0"/>
              </a:rPr>
              <a:t>Surrisque</a:t>
            </a:r>
            <a:r>
              <a:rPr lang="fr-FR" altLang="fr-FR" dirty="0">
                <a:solidFill>
                  <a:srgbClr val="000000"/>
                </a:solidFill>
                <a:latin typeface="Comic Sans MS" pitchFamily="4" charset="0"/>
              </a:rPr>
              <a:t> de carcinome rénal</a:t>
            </a:r>
          </a:p>
          <a:p>
            <a:pPr eaLnBrk="1" hangingPunct="1">
              <a:lnSpc>
                <a:spcPct val="100000"/>
              </a:lnSpc>
              <a:buClrTx/>
              <a:buSzTx/>
            </a:pPr>
            <a:r>
              <a:rPr lang="fr-FR" altLang="fr-FR" dirty="0">
                <a:solidFill>
                  <a:srgbClr val="000000"/>
                </a:solidFill>
                <a:latin typeface="Comic Sans MS" pitchFamily="4" charset="0"/>
              </a:rPr>
              <a:t>- Thrombose?</a:t>
            </a:r>
          </a:p>
          <a:p>
            <a:pPr eaLnBrk="1" hangingPunct="1">
              <a:lnSpc>
                <a:spcPct val="100000"/>
              </a:lnSpc>
              <a:buClrTx/>
              <a:buSzTx/>
            </a:pPr>
            <a:endParaRPr lang="fr-FR" altLang="fr-FR" sz="1600" dirty="0">
              <a:solidFill>
                <a:srgbClr val="000000"/>
              </a:solidFill>
              <a:latin typeface="Comic Sans MS" pitchFamily="4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</a:pPr>
            <a:r>
              <a:rPr lang="fr-FR" altLang="fr-FR" sz="2800" dirty="0">
                <a:solidFill>
                  <a:srgbClr val="000000"/>
                </a:solidFill>
                <a:latin typeface="Comic Sans MS" pitchFamily="4" charset="0"/>
              </a:rPr>
              <a:t>Risque de transmission: certain!</a:t>
            </a:r>
          </a:p>
          <a:p>
            <a:pPr eaLnBrk="1" hangingPunct="1">
              <a:lnSpc>
                <a:spcPct val="100000"/>
              </a:lnSpc>
              <a:buClrTx/>
              <a:buSzTx/>
            </a:pPr>
            <a:endParaRPr lang="fr-FR" altLang="fr-FR" sz="1600" dirty="0">
              <a:solidFill>
                <a:srgbClr val="000000"/>
              </a:solidFill>
              <a:latin typeface="Comic Sans MS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7042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2400" cy="1137719"/>
          </a:xfrm>
        </p:spPr>
        <p:txBody>
          <a:bodyPr/>
          <a:lstStyle/>
          <a:p>
            <a:pPr eaLnBrk="1" hangingPunct="1"/>
            <a:endParaRPr lang="fr-FR" altLang="fr-FR" smtClean="0"/>
          </a:p>
        </p:txBody>
      </p:sp>
      <p:pic>
        <p:nvPicPr>
          <p:cNvPr id="2560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920" y="594783"/>
            <a:ext cx="8179200" cy="472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7680" y="4650249"/>
            <a:ext cx="3029760" cy="209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79360" y="4673291"/>
            <a:ext cx="1105920" cy="17973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894" tIns="41446" rIns="82894" bIns="41446" anchor="ctr"/>
          <a:lstStyle/>
          <a:p>
            <a:pPr algn="ctr" defTabSz="401516">
              <a:defRPr/>
            </a:pPr>
            <a:endParaRPr lang="fr-FR" dirty="0"/>
          </a:p>
        </p:txBody>
      </p:sp>
      <p:sp>
        <p:nvSpPr>
          <p:cNvPr id="25606" name="ZoneTexte 3"/>
          <p:cNvSpPr txBox="1">
            <a:spLocks noChangeArrowheads="1"/>
          </p:cNvSpPr>
          <p:nvPr/>
        </p:nvSpPr>
        <p:spPr bwMode="auto">
          <a:xfrm>
            <a:off x="179512" y="5991011"/>
            <a:ext cx="6667480" cy="82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894" tIns="41446" rIns="82894" bIns="41446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r>
              <a:rPr lang="fr-FR" altLang="fr-FR" dirty="0">
                <a:solidFill>
                  <a:schemeClr val="tx1"/>
                </a:solidFill>
                <a:latin typeface="Comic Sans MS" pitchFamily="4" charset="0"/>
              </a:rPr>
              <a:t>-&gt; 4,83% de la population mondiale est </a:t>
            </a:r>
          </a:p>
          <a:p>
            <a:pPr eaLnBrk="1"/>
            <a:r>
              <a:rPr lang="fr-FR" altLang="fr-FR" dirty="0">
                <a:solidFill>
                  <a:schemeClr val="tx1"/>
                </a:solidFill>
                <a:latin typeface="Comic Sans MS" pitchFamily="4" charset="0"/>
              </a:rPr>
              <a:t>   porteur d’un variant de l’hémoglobine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22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52600"/>
            <a:ext cx="8613396" cy="42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309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/>
          <p:cNvSpPr>
            <a:spLocks noGrp="1"/>
          </p:cNvSpPr>
          <p:nvPr>
            <p:ph type="title"/>
          </p:nvPr>
        </p:nvSpPr>
        <p:spPr>
          <a:xfrm>
            <a:off x="424801" y="701355"/>
            <a:ext cx="8220960" cy="113771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3600">
                <a:latin typeface="Comic Sans MS" pitchFamily="4" charset="0"/>
              </a:rPr>
              <a:t>Epidémiologie</a:t>
            </a:r>
            <a:br>
              <a:rPr lang="fr-FR" altLang="fr-FR" sz="3600">
                <a:latin typeface="Comic Sans MS" pitchFamily="4" charset="0"/>
              </a:rPr>
            </a:br>
            <a:r>
              <a:rPr lang="fr-FR" altLang="fr-FR" sz="1800">
                <a:latin typeface="Comic Sans MS" pitchFamily="4" charset="0"/>
              </a:rPr>
              <a:t>Morbidités - Mortalités</a:t>
            </a:r>
            <a:r>
              <a:rPr lang="fr-FR" altLang="fr-FR" sz="4000">
                <a:latin typeface="Comic Sans MS" pitchFamily="4" charset="0"/>
              </a:rPr>
              <a:t/>
            </a:r>
            <a:br>
              <a:rPr lang="fr-FR" altLang="fr-FR" sz="4000">
                <a:latin typeface="Comic Sans MS" pitchFamily="4" charset="0"/>
              </a:rPr>
            </a:br>
            <a:endParaRPr lang="fr-FR" altLang="fr-FR" sz="3600">
              <a:latin typeface="Comic Sans MS" pitchFamily="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609120" y="1769946"/>
          <a:ext cx="5253120" cy="3962400"/>
        </p:xfrm>
        <a:graphic>
          <a:graphicData uri="http://schemas.openxmlformats.org/drawingml/2006/table">
            <a:tbl>
              <a:tblPr/>
              <a:tblGrid>
                <a:gridCol w="2328480"/>
                <a:gridCol w="2924640"/>
              </a:tblGrid>
              <a:tr h="396042"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Diggs (1973)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USA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Survie médiane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14,3 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Platt (1994)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USA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Survie médiane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h: 42 ans, f: 48 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FED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20%&lt;2 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1/6&gt;30 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Wieranga (2001)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Jamaïque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Survie médiane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FED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h:53 ans, f:58,5 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DFED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Prévention =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1650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1650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- de 1%&lt;5 ans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26662" name="ZoneTexte 6"/>
          <p:cNvSpPr txBox="1">
            <a:spLocks noChangeArrowheads="1"/>
          </p:cNvSpPr>
          <p:nvPr/>
        </p:nvSpPr>
        <p:spPr bwMode="auto">
          <a:xfrm>
            <a:off x="694080" y="6022712"/>
            <a:ext cx="6773760" cy="59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10" tIns="41455" rIns="82910" bIns="41455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r>
              <a:rPr lang="fr-FR" altLang="fr-FR" sz="1100">
                <a:solidFill>
                  <a:schemeClr val="tx1"/>
                </a:solidFill>
                <a:latin typeface="Comic Sans MS" pitchFamily="4" charset="0"/>
              </a:rPr>
              <a:t>Bartolucci P – Aspects épidémiologiques des maladies de l’hémoglobine Rev Prat Vol. 64 Oct 2014</a:t>
            </a:r>
          </a:p>
          <a:p>
            <a:pPr eaLnBrk="1"/>
            <a:r>
              <a:rPr lang="fr-FR" altLang="fr-FR" sz="1100">
                <a:solidFill>
                  <a:schemeClr val="tx1"/>
                </a:solidFill>
                <a:latin typeface="Comic Sans MS" pitchFamily="4" charset="0"/>
              </a:rPr>
              <a:t>Suzan F – Etudes descriptives de la mortalité et des hospitalisations liées à la drépanocytose en France – BEH 2012; 27-28:317-20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171840" y="2667160"/>
            <a:ext cx="3277440" cy="2585287"/>
          </a:xfrm>
          <a:prstGeom prst="rect">
            <a:avLst/>
          </a:prstGeom>
          <a:noFill/>
        </p:spPr>
        <p:txBody>
          <a:bodyPr lIns="91400" tIns="45702" rIns="91400" bIns="45702">
            <a:spAutoFit/>
          </a:bodyPr>
          <a:lstStyle/>
          <a:p>
            <a:pPr defTabSz="400201"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Comic Sans MS"/>
                <a:cs typeface="Comic Sans MS"/>
              </a:rPr>
              <a:t> Monde: 7 millions </a:t>
            </a:r>
          </a:p>
          <a:p>
            <a:pPr defTabSz="400201"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defTabSz="400201"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Comic Sans MS"/>
                <a:cs typeface="Comic Sans MS"/>
              </a:rPr>
              <a:t> USA: 100 000</a:t>
            </a:r>
          </a:p>
          <a:p>
            <a:pPr defTabSz="400201">
              <a:defRPr/>
            </a:pPr>
            <a:r>
              <a:rPr lang="fr-FR" dirty="0">
                <a:solidFill>
                  <a:schemeClr val="tx1"/>
                </a:solidFill>
                <a:latin typeface="Comic Sans MS"/>
                <a:cs typeface="Comic Sans MS"/>
              </a:rPr>
              <a:t> </a:t>
            </a:r>
          </a:p>
          <a:p>
            <a:pPr defTabSz="400201"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Comic Sans MS"/>
                <a:cs typeface="Comic Sans MS"/>
              </a:rPr>
              <a:t> France: 15 000</a:t>
            </a:r>
          </a:p>
          <a:p>
            <a:pPr defTabSz="400201">
              <a:buFont typeface="Arial"/>
              <a:buChar char="•"/>
              <a:defRPr/>
            </a:pPr>
            <a:endParaRPr lang="fr-FR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defTabSz="400201">
              <a:buFont typeface="Arial"/>
              <a:buChar char="•"/>
              <a:defRPr/>
            </a:pPr>
            <a:r>
              <a:rPr lang="fr-FR" dirty="0">
                <a:solidFill>
                  <a:schemeClr val="tx1"/>
                </a:solidFill>
                <a:latin typeface="Comic Sans MS"/>
                <a:cs typeface="Comic Sans MS"/>
              </a:rPr>
              <a:t> CHU Toulouse</a:t>
            </a:r>
          </a:p>
          <a:p>
            <a:pPr marL="364974" defTabSz="400201">
              <a:buFontTx/>
              <a:buChar char="-"/>
              <a:defRPr/>
            </a:pPr>
            <a:r>
              <a:rPr lang="fr-FR" dirty="0">
                <a:solidFill>
                  <a:schemeClr val="tx1"/>
                </a:solidFill>
                <a:latin typeface="Comic Sans MS"/>
                <a:cs typeface="Comic Sans MS"/>
              </a:rPr>
              <a:t>100 enfants</a:t>
            </a:r>
          </a:p>
          <a:p>
            <a:pPr marL="364974" defTabSz="400201">
              <a:buFontTx/>
              <a:buChar char="-"/>
              <a:defRPr/>
            </a:pPr>
            <a:r>
              <a:rPr lang="fr-FR" dirty="0">
                <a:solidFill>
                  <a:schemeClr val="tx1"/>
                </a:solidFill>
                <a:latin typeface="Comic Sans MS"/>
                <a:cs typeface="Comic Sans MS"/>
              </a:rPr>
              <a:t>180 adultes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6960" y="4673291"/>
            <a:ext cx="1427040" cy="215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162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/>
          <p:cNvSpPr>
            <a:spLocks noGrp="1"/>
          </p:cNvSpPr>
          <p:nvPr>
            <p:ph type="title"/>
          </p:nvPr>
        </p:nvSpPr>
        <p:spPr>
          <a:xfrm>
            <a:off x="180000" y="485332"/>
            <a:ext cx="8229600" cy="1143480"/>
          </a:xfrm>
        </p:spPr>
        <p:txBody>
          <a:bodyPr/>
          <a:lstStyle/>
          <a:p>
            <a:pPr eaLnBrk="1" hangingPunct="1"/>
            <a:r>
              <a:rPr lang="fr-FR" altLang="fr-FR" smtClean="0">
                <a:latin typeface="Comic Sans MS" pitchFamily="4" charset="0"/>
              </a:rPr>
              <a:t>Activité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/>
        </p:nvGraphicFramePr>
        <p:xfrm>
          <a:off x="2286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652" name="ZoneTexte 4"/>
          <p:cNvSpPr txBox="1">
            <a:spLocks noChangeArrowheads="1"/>
          </p:cNvSpPr>
          <p:nvPr/>
        </p:nvSpPr>
        <p:spPr bwMode="auto">
          <a:xfrm>
            <a:off x="1082880" y="5148541"/>
            <a:ext cx="6739200" cy="132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>
            <a:lvl1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r>
              <a:rPr lang="fr-FR" altLang="fr-FR" sz="1600">
                <a:solidFill>
                  <a:schemeClr val="tx1"/>
                </a:solidFill>
              </a:rPr>
              <a:t>2016</a:t>
            </a:r>
          </a:p>
          <a:p>
            <a:pPr eaLnBrk="1"/>
            <a:r>
              <a:rPr lang="fr-FR" altLang="fr-FR" sz="1600">
                <a:solidFill>
                  <a:schemeClr val="tx1"/>
                </a:solidFill>
              </a:rPr>
              <a:t>File active: 171 patients</a:t>
            </a:r>
          </a:p>
          <a:p>
            <a:pPr eaLnBrk="1"/>
            <a:r>
              <a:rPr lang="fr-FR" altLang="fr-FR" sz="1600">
                <a:solidFill>
                  <a:schemeClr val="tx1"/>
                </a:solidFill>
              </a:rPr>
              <a:t>HDJ 327 dont</a:t>
            </a:r>
          </a:p>
          <a:p>
            <a:pPr eaLnBrk="1">
              <a:buFontTx/>
              <a:buChar char="-"/>
            </a:pPr>
            <a:r>
              <a:rPr lang="fr-FR" altLang="fr-FR" sz="1600">
                <a:solidFill>
                  <a:schemeClr val="tx1"/>
                </a:solidFill>
              </a:rPr>
              <a:t>38 échanges automatisés</a:t>
            </a:r>
          </a:p>
          <a:p>
            <a:pPr eaLnBrk="1">
              <a:buFontTx/>
              <a:buChar char="-"/>
            </a:pPr>
            <a:r>
              <a:rPr lang="fr-FR" altLang="fr-FR" sz="1600">
                <a:solidFill>
                  <a:schemeClr val="tx1"/>
                </a:solidFill>
              </a:rPr>
              <a:t>100 transfusion ou échanges manuels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660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720975"/>
            <a:ext cx="7772400" cy="1470025"/>
          </a:xfrm>
        </p:spPr>
        <p:txBody>
          <a:bodyPr/>
          <a:lstStyle/>
          <a:p>
            <a:r>
              <a:rPr lang="fr-FR" dirty="0" smtClean="0">
                <a:latin typeface="Comic Sans MS"/>
                <a:cs typeface="Comic Sans MS"/>
              </a:rPr>
              <a:t>Quelques éléments de physiopathologie</a:t>
            </a:r>
            <a:endParaRPr lang="fr-FR" dirty="0">
              <a:latin typeface="Comic Sans MS"/>
              <a:cs typeface="Comic Sans MS"/>
            </a:endParaRP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latin typeface="Comic Sans MS"/>
                <a:cs typeface="Comic Sans MS"/>
              </a:rPr>
              <a:t>P Cougoul 02-06-17</a:t>
            </a:r>
          </a:p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251520" y="342745"/>
            <a:ext cx="9299521" cy="1142039"/>
          </a:xfrm>
        </p:spPr>
        <p:txBody>
          <a:bodyPr/>
          <a:lstStyle/>
          <a:p>
            <a:pPr defTabSz="443527" eaLnBrk="1" hangingPunct="1">
              <a:lnSpc>
                <a:spcPct val="93000"/>
              </a:lnSpc>
              <a:tabLst>
                <a:tab pos="0" algn="l"/>
                <a:tab pos="440647" algn="l"/>
                <a:tab pos="888494" algn="l"/>
                <a:tab pos="1336340" algn="l"/>
                <a:tab pos="1784187" algn="l"/>
                <a:tab pos="2232033" algn="l"/>
                <a:tab pos="2679880" algn="l"/>
                <a:tab pos="3129167" algn="l"/>
                <a:tab pos="3577013" algn="l"/>
                <a:tab pos="4024860" algn="l"/>
                <a:tab pos="4472706" algn="l"/>
                <a:tab pos="4917673" algn="l"/>
                <a:tab pos="5365519" algn="l"/>
                <a:tab pos="5813366" algn="l"/>
                <a:tab pos="6261212" algn="l"/>
                <a:tab pos="6709059" algn="l"/>
                <a:tab pos="7156906" algn="l"/>
                <a:tab pos="7604753" algn="l"/>
                <a:tab pos="8052599" algn="l"/>
                <a:tab pos="8500446" algn="l"/>
                <a:tab pos="8948292" algn="l"/>
              </a:tabLst>
            </a:pPr>
            <a:r>
              <a:rPr lang="en-GB" altLang="fr-FR" dirty="0" err="1" smtClean="0">
                <a:solidFill>
                  <a:srgbClr val="000000"/>
                </a:solidFill>
                <a:latin typeface="Comic Sans MS" pitchFamily="4" charset="0"/>
              </a:rPr>
              <a:t>Drépanocytose</a:t>
            </a:r>
            <a:r>
              <a:rPr lang="en-GB" altLang="fr-FR" dirty="0" smtClean="0">
                <a:solidFill>
                  <a:srgbClr val="000000"/>
                </a:solidFill>
                <a:latin typeface="Comic Sans MS" pitchFamily="4" charset="0"/>
              </a:rPr>
              <a:t>: </a:t>
            </a:r>
            <a:r>
              <a:rPr lang="en-GB" altLang="fr-FR" dirty="0" err="1" smtClean="0">
                <a:solidFill>
                  <a:srgbClr val="000000"/>
                </a:solidFill>
                <a:latin typeface="Comic Sans MS" pitchFamily="4" charset="0"/>
              </a:rPr>
              <a:t>physiopathologie</a:t>
            </a:r>
            <a:endParaRPr lang="en-GB" altLang="fr-FR" dirty="0" smtClean="0">
              <a:solidFill>
                <a:srgbClr val="000000"/>
              </a:solidFill>
              <a:latin typeface="Comic Sans MS" pitchFamily="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6480" y="2151586"/>
            <a:ext cx="8231040" cy="452639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Char char="•"/>
            </a:pPr>
            <a:endParaRPr lang="fr-FR" altLang="fr-FR" sz="1400">
              <a:latin typeface="Comic Sans MS" pitchFamily="4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fr-FR" altLang="fr-FR" sz="1400">
              <a:latin typeface="Comic Sans MS" pitchFamily="4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fr-FR" altLang="fr-FR" sz="1400">
              <a:latin typeface="Comic Sans MS" pitchFamily="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altLang="fr-FR" sz="1400">
              <a:latin typeface="Comic Sans MS" pitchFamily="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altLang="fr-FR" sz="1900">
              <a:latin typeface="Comic Sans MS" pitchFamily="4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fr-FR" altLang="fr-FR" sz="1900">
                <a:latin typeface="Comic Sans MS" pitchFamily="4" charset="0"/>
              </a:rPr>
              <a:t>Manifestations aigues: Ischémie = manque d’oxygène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fr-FR" altLang="fr-FR" sz="1900">
                <a:latin typeface="Comic Sans MS" pitchFamily="4" charset="0"/>
              </a:rPr>
              <a:t> = souffrance d’organe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fr-FR" altLang="fr-FR" sz="1900">
                <a:latin typeface="Comic Sans MS" pitchFamily="4" charset="0"/>
              </a:rPr>
              <a:t>Manifestations chroniques: 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fr-FR" altLang="fr-FR" sz="1900">
                <a:latin typeface="Comic Sans MS" pitchFamily="4" charset="0"/>
              </a:rPr>
              <a:t>Agression vasculaire chronique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fr-FR" altLang="fr-FR" sz="1900">
                <a:latin typeface="Comic Sans MS" pitchFamily="4" charset="0"/>
              </a:rPr>
              <a:t>Lésions secondaires à la vaso-occlusion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fr-FR" sz="1400">
              <a:latin typeface="Comic Sans MS" pitchFamily="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fr-FR" altLang="fr-FR" sz="1400">
              <a:latin typeface="Comic Sans MS" pitchFamily="4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fr-FR" altLang="fr-FR" sz="1700">
                <a:latin typeface="Comic Sans MS" pitchFamily="4" charset="0"/>
              </a:rPr>
              <a:t>Douleur osseuse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fr-FR" altLang="fr-FR" sz="1700">
                <a:latin typeface="Comic Sans MS" pitchFamily="4" charset="0"/>
              </a:rPr>
              <a:t>Douleur abdominale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fr-FR" altLang="fr-FR" sz="1700">
                <a:latin typeface="Comic Sans MS" pitchFamily="4" charset="0"/>
              </a:rPr>
              <a:t>Mais peut toucher le foie, le rein etc…</a:t>
            </a:r>
          </a:p>
        </p:txBody>
      </p:sp>
      <p:pic>
        <p:nvPicPr>
          <p:cNvPr id="28676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22153" y="-686624"/>
            <a:ext cx="1674895" cy="624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avec flèche 5"/>
          <p:cNvCxnSpPr>
            <a:cxnSpLocks noChangeShapeType="1"/>
          </p:cNvCxnSpPr>
          <p:nvPr/>
        </p:nvCxnSpPr>
        <p:spPr bwMode="auto">
          <a:xfrm rot="5400000">
            <a:off x="3979410" y="5697959"/>
            <a:ext cx="574621" cy="288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987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 txBox="1">
            <a:spLocks noChangeArrowheads="1"/>
          </p:cNvSpPr>
          <p:nvPr/>
        </p:nvSpPr>
        <p:spPr bwMode="auto">
          <a:xfrm>
            <a:off x="10081" y="272637"/>
            <a:ext cx="9073440" cy="1175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445945">
              <a:lnSpc>
                <a:spcPct val="93000"/>
              </a:lnSpc>
              <a:tabLst>
                <a:tab pos="0" algn="l"/>
                <a:tab pos="443067" algn="l"/>
                <a:tab pos="890449" algn="l"/>
                <a:tab pos="1337832" algn="l"/>
                <a:tab pos="1785215" algn="l"/>
                <a:tab pos="2232599" algn="l"/>
                <a:tab pos="2679980" algn="l"/>
                <a:tab pos="3128802" algn="l"/>
                <a:tab pos="3576183" algn="l"/>
                <a:tab pos="4023567" algn="l"/>
                <a:tab pos="4470948" algn="l"/>
                <a:tab pos="4918331" algn="l"/>
                <a:tab pos="5365711" algn="l"/>
                <a:tab pos="5813096" algn="l"/>
                <a:tab pos="6260479" algn="l"/>
                <a:tab pos="6707862" algn="l"/>
                <a:tab pos="7155247" algn="l"/>
                <a:tab pos="7602626" algn="l"/>
                <a:tab pos="8050009" algn="l"/>
                <a:tab pos="8497393" algn="l"/>
                <a:tab pos="8944772" algn="l"/>
              </a:tabLst>
            </a:pPr>
            <a:r>
              <a:rPr lang="en-GB" sz="4400" dirty="0" err="1"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Drépanocytose</a:t>
            </a:r>
            <a:r>
              <a:rPr lang="en-GB" sz="4400" dirty="0"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: </a:t>
            </a:r>
            <a:r>
              <a:rPr lang="en-GB" sz="4400" dirty="0" err="1"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rPr>
              <a:t>physiopathologie</a:t>
            </a:r>
            <a:endParaRPr lang="en-GB" sz="4400" dirty="0">
              <a:solidFill>
                <a:srgbClr val="000000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676400"/>
            <a:ext cx="4224960" cy="23402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4" name="Grouper 27"/>
          <p:cNvGrpSpPr>
            <a:grpSpLocks/>
          </p:cNvGrpSpPr>
          <p:nvPr/>
        </p:nvGrpSpPr>
        <p:grpSpPr bwMode="auto">
          <a:xfrm>
            <a:off x="-152400" y="4833819"/>
            <a:ext cx="3952800" cy="1871781"/>
            <a:chOff x="2932088" y="2760130"/>
            <a:chExt cx="4357712" cy="2063828"/>
          </a:xfrm>
        </p:grpSpPr>
        <p:sp>
          <p:nvSpPr>
            <p:cNvPr id="29" name="Forme libre 28"/>
            <p:cNvSpPr/>
            <p:nvPr/>
          </p:nvSpPr>
          <p:spPr>
            <a:xfrm>
              <a:off x="5086350" y="4321354"/>
              <a:ext cx="781050" cy="266521"/>
            </a:xfrm>
            <a:custGeom>
              <a:avLst/>
              <a:gdLst>
                <a:gd name="connsiteX0" fmla="*/ 0 w 781050"/>
                <a:gd name="connsiteY0" fmla="*/ 247650 h 250825"/>
                <a:gd name="connsiteX1" fmla="*/ 438150 w 781050"/>
                <a:gd name="connsiteY1" fmla="*/ 209550 h 250825"/>
                <a:gd name="connsiteX2" fmla="*/ 781050 w 781050"/>
                <a:gd name="connsiteY2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50" h="250825">
                  <a:moveTo>
                    <a:pt x="0" y="247650"/>
                  </a:moveTo>
                  <a:cubicBezTo>
                    <a:pt x="153987" y="249237"/>
                    <a:pt x="307975" y="250825"/>
                    <a:pt x="438150" y="209550"/>
                  </a:cubicBezTo>
                  <a:cubicBezTo>
                    <a:pt x="568325" y="168275"/>
                    <a:pt x="781050" y="0"/>
                    <a:pt x="781050" y="0"/>
                  </a:cubicBezTo>
                </a:path>
              </a:pathLst>
            </a:custGeom>
            <a:ln>
              <a:solidFill>
                <a:srgbClr val="FF0000"/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/>
            </a:p>
          </p:txBody>
        </p:sp>
        <p:cxnSp>
          <p:nvCxnSpPr>
            <p:cNvPr id="30" name="Connecteur droit avec flèche 29"/>
            <p:cNvCxnSpPr>
              <a:cxnSpLocks noChangeShapeType="1"/>
            </p:cNvCxnSpPr>
            <p:nvPr/>
          </p:nvCxnSpPr>
          <p:spPr bwMode="auto">
            <a:xfrm flipV="1">
              <a:off x="5206988" y="3725581"/>
              <a:ext cx="330202" cy="163555"/>
            </a:xfrm>
            <a:prstGeom prst="straightConnector1">
              <a:avLst/>
            </a:prstGeom>
            <a:noFill/>
            <a:ln w="25400">
              <a:solidFill>
                <a:srgbClr val="C4BD97"/>
              </a:solidFill>
              <a:round/>
              <a:headEnd type="oval" w="med" len="med"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1" name="Arc plein 30"/>
            <p:cNvSpPr/>
            <p:nvPr/>
          </p:nvSpPr>
          <p:spPr>
            <a:xfrm>
              <a:off x="4284133" y="4207899"/>
              <a:ext cx="170453" cy="353538"/>
            </a:xfrm>
            <a:prstGeom prst="blockArc">
              <a:avLst/>
            </a:prstGeom>
            <a:solidFill>
              <a:srgbClr val="FF0000"/>
            </a:solidFill>
            <a:ln>
              <a:solidFill>
                <a:srgbClr val="8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32" name="Chevron 31"/>
            <p:cNvSpPr/>
            <p:nvPr/>
          </p:nvSpPr>
          <p:spPr>
            <a:xfrm rot="5400000">
              <a:off x="4633369" y="3291579"/>
              <a:ext cx="132418" cy="45720"/>
            </a:xfrm>
            <a:prstGeom prst="chevron">
              <a:avLst/>
            </a:prstGeom>
            <a:solidFill>
              <a:srgbClr val="FF0000"/>
            </a:solidFill>
            <a:ln>
              <a:solidFill>
                <a:srgbClr val="80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33" name="Chevron 32"/>
            <p:cNvSpPr/>
            <p:nvPr/>
          </p:nvSpPr>
          <p:spPr>
            <a:xfrm rot="5400000">
              <a:off x="4674797" y="3377168"/>
              <a:ext cx="303585" cy="45719"/>
            </a:xfrm>
            <a:prstGeom prst="chevron">
              <a:avLst/>
            </a:prstGeom>
            <a:solidFill>
              <a:srgbClr val="FF0000"/>
            </a:solidFill>
            <a:ln>
              <a:solidFill>
                <a:srgbClr val="80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34" name="Lune 33"/>
            <p:cNvSpPr/>
            <p:nvPr/>
          </p:nvSpPr>
          <p:spPr>
            <a:xfrm rot="12951133">
              <a:off x="4326466" y="3454396"/>
              <a:ext cx="694266" cy="920767"/>
            </a:xfrm>
            <a:prstGeom prst="moon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80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/>
            </a:p>
          </p:txBody>
        </p:sp>
        <p:grpSp>
          <p:nvGrpSpPr>
            <p:cNvPr id="5" name="Grouper 26"/>
            <p:cNvGrpSpPr>
              <a:grpSpLocks/>
            </p:cNvGrpSpPr>
            <p:nvPr/>
          </p:nvGrpSpPr>
          <p:grpSpPr bwMode="auto">
            <a:xfrm>
              <a:off x="3810000" y="4631243"/>
              <a:ext cx="2286048" cy="141447"/>
              <a:chOff x="3810000" y="4468288"/>
              <a:chExt cx="2286048" cy="141447"/>
            </a:xfrm>
          </p:grpSpPr>
          <p:cxnSp>
            <p:nvCxnSpPr>
              <p:cNvPr id="65" name="Connecteur droit 9"/>
              <p:cNvCxnSpPr>
                <a:cxnSpLocks noChangeShapeType="1"/>
              </p:cNvCxnSpPr>
              <p:nvPr/>
            </p:nvCxnSpPr>
            <p:spPr bwMode="auto">
              <a:xfrm>
                <a:off x="3809980" y="4607472"/>
                <a:ext cx="2260613" cy="1587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66" name="Rectangle à coins arrondis 65"/>
              <p:cNvSpPr>
                <a:spLocks noChangeArrowheads="1"/>
              </p:cNvSpPr>
              <p:nvPr/>
            </p:nvSpPr>
            <p:spPr bwMode="auto">
              <a:xfrm>
                <a:off x="3809980" y="4467736"/>
                <a:ext cx="754067" cy="11433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defTabSz="404616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Rectangle à coins arrondis 66"/>
              <p:cNvSpPr>
                <a:spLocks noChangeArrowheads="1"/>
              </p:cNvSpPr>
              <p:nvPr/>
            </p:nvSpPr>
            <p:spPr bwMode="auto">
              <a:xfrm>
                <a:off x="4579922" y="4467736"/>
                <a:ext cx="754066" cy="11433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defTabSz="404616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Rectangle à coins arrondis 67"/>
              <p:cNvSpPr>
                <a:spLocks noChangeArrowheads="1"/>
              </p:cNvSpPr>
              <p:nvPr/>
            </p:nvSpPr>
            <p:spPr bwMode="auto">
              <a:xfrm>
                <a:off x="5341927" y="4467736"/>
                <a:ext cx="754066" cy="11433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defTabSz="404616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er 25"/>
            <p:cNvGrpSpPr>
              <a:grpSpLocks/>
            </p:cNvGrpSpPr>
            <p:nvPr/>
          </p:nvGrpSpPr>
          <p:grpSpPr bwMode="auto">
            <a:xfrm>
              <a:off x="3810000" y="3047995"/>
              <a:ext cx="2269067" cy="160626"/>
              <a:chOff x="3810000" y="3183467"/>
              <a:chExt cx="2269067" cy="160626"/>
            </a:xfrm>
          </p:grpSpPr>
          <p:cxnSp>
            <p:nvCxnSpPr>
              <p:cNvPr id="59" name="Connecteur droit 8"/>
              <p:cNvCxnSpPr>
                <a:cxnSpLocks noChangeShapeType="1"/>
              </p:cNvCxnSpPr>
              <p:nvPr/>
            </p:nvCxnSpPr>
            <p:spPr bwMode="auto">
              <a:xfrm>
                <a:off x="3809980" y="3183014"/>
                <a:ext cx="2260613" cy="1588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60" name="Rectangle à coins arrondis 59"/>
              <p:cNvSpPr>
                <a:spLocks noChangeArrowheads="1"/>
              </p:cNvSpPr>
              <p:nvPr/>
            </p:nvSpPr>
            <p:spPr bwMode="auto">
              <a:xfrm>
                <a:off x="3809980" y="3202069"/>
                <a:ext cx="754067" cy="11433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defTabSz="404616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" name="Rectangle à coins arrondis 60"/>
              <p:cNvSpPr>
                <a:spLocks noChangeArrowheads="1"/>
              </p:cNvSpPr>
              <p:nvPr/>
            </p:nvSpPr>
            <p:spPr bwMode="auto">
              <a:xfrm>
                <a:off x="4886311" y="3202069"/>
                <a:ext cx="754067" cy="11433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defTabSz="404616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Rectangle à coins arrondis 61"/>
              <p:cNvSpPr>
                <a:spLocks noChangeArrowheads="1"/>
              </p:cNvSpPr>
              <p:nvPr/>
            </p:nvSpPr>
            <p:spPr bwMode="auto">
              <a:xfrm>
                <a:off x="5648316" y="3202069"/>
                <a:ext cx="430215" cy="11433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defTabSz="404616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cxnSp>
            <p:nvCxnSpPr>
              <p:cNvPr id="63" name="Connecteur droit 62"/>
              <p:cNvCxnSpPr>
                <a:cxnSpLocks noChangeShapeType="1"/>
              </p:cNvCxnSpPr>
              <p:nvPr/>
            </p:nvCxnSpPr>
            <p:spPr bwMode="auto">
              <a:xfrm rot="5400000">
                <a:off x="4748972" y="3263204"/>
                <a:ext cx="158792" cy="1587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64" name="Connecteur droit 63"/>
              <p:cNvCxnSpPr>
                <a:cxnSpLocks noChangeShapeType="1"/>
              </p:cNvCxnSpPr>
              <p:nvPr/>
            </p:nvCxnSpPr>
            <p:spPr bwMode="auto">
              <a:xfrm rot="5400000">
                <a:off x="4612446" y="3263204"/>
                <a:ext cx="158792" cy="1587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  <p:sp>
          <p:nvSpPr>
            <p:cNvPr id="37" name="Explosion 2 36"/>
            <p:cNvSpPr/>
            <p:nvPr/>
          </p:nvSpPr>
          <p:spPr>
            <a:xfrm>
              <a:off x="3009900" y="3331630"/>
              <a:ext cx="1062675" cy="944005"/>
            </a:xfrm>
            <a:prstGeom prst="irregularSeal2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/>
            </a:p>
          </p:txBody>
        </p:sp>
        <p:sp>
          <p:nvSpPr>
            <p:cNvPr id="38" name="Dodécagone 37"/>
            <p:cNvSpPr/>
            <p:nvPr/>
          </p:nvSpPr>
          <p:spPr>
            <a:xfrm>
              <a:off x="5461053" y="3361259"/>
              <a:ext cx="922818" cy="753533"/>
            </a:xfrm>
            <a:prstGeom prst="dodecagon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/>
            </a:p>
          </p:txBody>
        </p:sp>
        <p:sp>
          <p:nvSpPr>
            <p:cNvPr id="39" name="Ellipse 38"/>
            <p:cNvSpPr>
              <a:spLocks noChangeArrowheads="1"/>
            </p:cNvSpPr>
            <p:nvPr/>
          </p:nvSpPr>
          <p:spPr bwMode="auto">
            <a:xfrm>
              <a:off x="5138726" y="4114619"/>
              <a:ext cx="46037" cy="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Ellipse 39"/>
            <p:cNvSpPr>
              <a:spLocks noChangeArrowheads="1"/>
            </p:cNvSpPr>
            <p:nvPr/>
          </p:nvSpPr>
          <p:spPr bwMode="auto">
            <a:xfrm>
              <a:off x="5199051" y="4224186"/>
              <a:ext cx="44450" cy="460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Ellipse 40"/>
            <p:cNvSpPr>
              <a:spLocks noChangeArrowheads="1"/>
            </p:cNvSpPr>
            <p:nvPr/>
          </p:nvSpPr>
          <p:spPr bwMode="auto">
            <a:xfrm>
              <a:off x="5130788" y="4198779"/>
              <a:ext cx="46038" cy="460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Ellipse 41"/>
            <p:cNvSpPr>
              <a:spLocks noChangeArrowheads="1"/>
            </p:cNvSpPr>
            <p:nvPr/>
          </p:nvSpPr>
          <p:spPr bwMode="auto">
            <a:xfrm>
              <a:off x="5265726" y="4190839"/>
              <a:ext cx="46037" cy="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Ellipse 42"/>
            <p:cNvSpPr>
              <a:spLocks noChangeArrowheads="1"/>
            </p:cNvSpPr>
            <p:nvPr/>
          </p:nvSpPr>
          <p:spPr bwMode="auto">
            <a:xfrm>
              <a:off x="5275251" y="4292465"/>
              <a:ext cx="44450" cy="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Ellipse 43"/>
            <p:cNvSpPr>
              <a:spLocks noChangeArrowheads="1"/>
            </p:cNvSpPr>
            <p:nvPr/>
          </p:nvSpPr>
          <p:spPr bwMode="auto">
            <a:xfrm>
              <a:off x="5181588" y="4274999"/>
              <a:ext cx="46038" cy="460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plein 44"/>
            <p:cNvSpPr/>
            <p:nvPr/>
          </p:nvSpPr>
          <p:spPr>
            <a:xfrm flipV="1">
              <a:off x="4284133" y="4224857"/>
              <a:ext cx="161986" cy="406386"/>
            </a:xfrm>
            <a:prstGeom prst="blockArc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tx1"/>
                </a:solidFill>
              </a:endParaRPr>
            </a:p>
          </p:txBody>
        </p:sp>
        <p:cxnSp>
          <p:nvCxnSpPr>
            <p:cNvPr id="46" name="Connecteur droit avec flèche 45"/>
            <p:cNvCxnSpPr>
              <a:endCxn id="34" idx="3"/>
            </p:cNvCxnSpPr>
            <p:nvPr/>
          </p:nvCxnSpPr>
          <p:spPr>
            <a:xfrm>
              <a:off x="4454586" y="3750733"/>
              <a:ext cx="219013" cy="164046"/>
            </a:xfrm>
            <a:prstGeom prst="straightConnector1">
              <a:avLst/>
            </a:prstGeom>
            <a:ln>
              <a:solidFill>
                <a:srgbClr val="800000"/>
              </a:solidFill>
              <a:headEnd type="oval"/>
              <a:tailEnd type="none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orme libre 46"/>
            <p:cNvSpPr/>
            <p:nvPr/>
          </p:nvSpPr>
          <p:spPr>
            <a:xfrm>
              <a:off x="4800600" y="4165600"/>
              <a:ext cx="973667" cy="436033"/>
            </a:xfrm>
            <a:custGeom>
              <a:avLst/>
              <a:gdLst>
                <a:gd name="connsiteX0" fmla="*/ 0 w 973667"/>
                <a:gd name="connsiteY0" fmla="*/ 76200 h 436033"/>
                <a:gd name="connsiteX1" fmla="*/ 287867 w 973667"/>
                <a:gd name="connsiteY1" fmla="*/ 423333 h 436033"/>
                <a:gd name="connsiteX2" fmla="*/ 973667 w 973667"/>
                <a:gd name="connsiteY2" fmla="*/ 0 h 436033"/>
                <a:gd name="connsiteX3" fmla="*/ 973667 w 973667"/>
                <a:gd name="connsiteY3" fmla="*/ 0 h 436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3667" h="436033">
                  <a:moveTo>
                    <a:pt x="0" y="76200"/>
                  </a:moveTo>
                  <a:cubicBezTo>
                    <a:pt x="62794" y="256116"/>
                    <a:pt x="125589" y="436033"/>
                    <a:pt x="287867" y="423333"/>
                  </a:cubicBezTo>
                  <a:cubicBezTo>
                    <a:pt x="450145" y="410633"/>
                    <a:pt x="973667" y="0"/>
                    <a:pt x="973667" y="0"/>
                  </a:cubicBezTo>
                  <a:lnTo>
                    <a:pt x="973667" y="0"/>
                  </a:lnTo>
                </a:path>
              </a:pathLst>
            </a:custGeom>
            <a:ln>
              <a:solidFill>
                <a:srgbClr val="FF0000"/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/>
            </a:p>
          </p:txBody>
        </p:sp>
        <p:cxnSp>
          <p:nvCxnSpPr>
            <p:cNvPr id="48" name="Connecteur droit avec flèche 47"/>
            <p:cNvCxnSpPr>
              <a:cxnSpLocks noChangeShapeType="1"/>
            </p:cNvCxnSpPr>
            <p:nvPr/>
          </p:nvCxnSpPr>
          <p:spPr bwMode="auto">
            <a:xfrm>
              <a:off x="5460990" y="3247619"/>
              <a:ext cx="219076" cy="165143"/>
            </a:xfrm>
            <a:prstGeom prst="straightConnector1">
              <a:avLst/>
            </a:prstGeom>
            <a:noFill/>
            <a:ln w="25400">
              <a:solidFill>
                <a:srgbClr val="C4BD97"/>
              </a:solidFill>
              <a:round/>
              <a:headEnd type="oval" w="med" len="med"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44076" name="ZoneTexte 48"/>
            <p:cNvSpPr txBox="1">
              <a:spLocks noChangeArrowheads="1"/>
            </p:cNvSpPr>
            <p:nvPr/>
          </p:nvSpPr>
          <p:spPr bwMode="auto">
            <a:xfrm>
              <a:off x="5632332" y="3581393"/>
              <a:ext cx="565267" cy="542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1300" b="1" dirty="0">
                  <a:latin typeface="Comic Sans MS" charset="0"/>
                  <a:ea typeface="Comic Sans MS" charset="0"/>
                  <a:cs typeface="Comic Sans MS" charset="0"/>
                </a:rPr>
                <a:t>PNN</a:t>
              </a:r>
            </a:p>
          </p:txBody>
        </p:sp>
        <p:sp>
          <p:nvSpPr>
            <p:cNvPr id="44077" name="ZoneTexte 49"/>
            <p:cNvSpPr txBox="1">
              <a:spLocks noChangeArrowheads="1"/>
            </p:cNvSpPr>
            <p:nvPr/>
          </p:nvSpPr>
          <p:spPr bwMode="auto">
            <a:xfrm rot="19549993">
              <a:off x="4864948" y="4158006"/>
              <a:ext cx="1158291" cy="254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900" dirty="0">
                  <a:latin typeface="Comic Sans MS" charset="0"/>
                  <a:ea typeface="Comic Sans MS" charset="0"/>
                  <a:cs typeface="Comic Sans MS" charset="0"/>
                </a:rPr>
                <a:t>Inflammation</a:t>
              </a: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4757723" y="2760130"/>
              <a:ext cx="831855" cy="2545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04616">
                <a:defRPr/>
              </a:pPr>
              <a:r>
                <a:rPr lang="fr-FR" sz="9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/>
                  <a:cs typeface="Comic Sans MS"/>
                </a:rPr>
                <a:t>Laminine</a:t>
              </a:r>
              <a:endParaRPr lang="fr-F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44079" name="ZoneTexte 51"/>
            <p:cNvSpPr txBox="1">
              <a:spLocks noChangeArrowheads="1"/>
            </p:cNvSpPr>
            <p:nvPr/>
          </p:nvSpPr>
          <p:spPr bwMode="auto">
            <a:xfrm>
              <a:off x="4785695" y="3180499"/>
              <a:ext cx="937767" cy="254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900" dirty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LU/BCAM</a:t>
              </a:r>
            </a:p>
          </p:txBody>
        </p:sp>
        <p:sp>
          <p:nvSpPr>
            <p:cNvPr id="44080" name="ZoneTexte 52"/>
            <p:cNvSpPr txBox="1">
              <a:spLocks noChangeArrowheads="1"/>
            </p:cNvSpPr>
            <p:nvPr/>
          </p:nvSpPr>
          <p:spPr bwMode="auto">
            <a:xfrm>
              <a:off x="4233330" y="3513656"/>
              <a:ext cx="161987" cy="407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900" dirty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PS</a:t>
              </a:r>
            </a:p>
          </p:txBody>
        </p:sp>
        <p:sp>
          <p:nvSpPr>
            <p:cNvPr id="44081" name="ZoneTexte 53"/>
            <p:cNvSpPr txBox="1">
              <a:spLocks noChangeArrowheads="1"/>
            </p:cNvSpPr>
            <p:nvPr/>
          </p:nvSpPr>
          <p:spPr bwMode="auto">
            <a:xfrm>
              <a:off x="5795572" y="4116047"/>
              <a:ext cx="846527" cy="407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900" dirty="0">
                  <a:solidFill>
                    <a:srgbClr val="FF0000"/>
                  </a:solidFill>
                  <a:latin typeface="Wingdings" charset="2"/>
                  <a:ea typeface="Wingdings" charset="2"/>
                  <a:cs typeface="Wingdings" charset="2"/>
                </a:rPr>
                <a:t></a:t>
              </a:r>
              <a:r>
                <a:rPr lang="fr-FR" sz="900" dirty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CRP</a:t>
              </a:r>
            </a:p>
            <a:p>
              <a:r>
                <a:rPr lang="fr-FR" sz="900" dirty="0" err="1">
                  <a:solidFill>
                    <a:srgbClr val="FF0000"/>
                  </a:solidFill>
                  <a:latin typeface="Wingdings" charset="2"/>
                  <a:ea typeface="Wingdings" charset="2"/>
                  <a:cs typeface="Wingdings" charset="2"/>
                </a:rPr>
                <a:t></a:t>
              </a:r>
              <a:r>
                <a:rPr lang="fr-FR" sz="900" dirty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 I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3759180" y="4194015"/>
              <a:ext cx="947743" cy="4750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04616">
                <a:defRPr/>
              </a:pPr>
              <a:r>
                <a:rPr lang="fr-FR" sz="7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Integrin</a:t>
              </a:r>
              <a:endParaRPr lang="fr-FR" sz="7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  <a:p>
              <a:pPr defTabSz="404616">
                <a:defRPr/>
              </a:pPr>
              <a:endParaRPr lang="fr-FR" sz="7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  <a:p>
              <a:pPr defTabSz="404616">
                <a:defRPr/>
              </a:pPr>
              <a:r>
                <a:rPr lang="fr-FR" sz="7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/>
                  <a:cs typeface="Comic Sans MS"/>
                </a:rPr>
                <a:t>VCAM-1</a:t>
              </a:r>
            </a:p>
          </p:txBody>
        </p:sp>
        <p:sp>
          <p:nvSpPr>
            <p:cNvPr id="44083" name="ZoneTexte 55"/>
            <p:cNvSpPr txBox="1">
              <a:spLocks noChangeArrowheads="1"/>
            </p:cNvSpPr>
            <p:nvPr/>
          </p:nvSpPr>
          <p:spPr bwMode="auto">
            <a:xfrm rot="19332778">
              <a:off x="2932088" y="3615040"/>
              <a:ext cx="1371600" cy="220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700" dirty="0">
                  <a:latin typeface="Comic Sans MS" charset="0"/>
                  <a:ea typeface="Comic Sans MS" charset="0"/>
                  <a:cs typeface="Comic Sans MS" charset="0"/>
                </a:rPr>
                <a:t>Plaquette activée</a:t>
              </a:r>
            </a:p>
          </p:txBody>
        </p:sp>
        <p:sp>
          <p:nvSpPr>
            <p:cNvPr id="57" name="Forme libre 56"/>
            <p:cNvSpPr/>
            <p:nvPr/>
          </p:nvSpPr>
          <p:spPr>
            <a:xfrm>
              <a:off x="6089650" y="4460875"/>
              <a:ext cx="426508" cy="349250"/>
            </a:xfrm>
            <a:custGeom>
              <a:avLst/>
              <a:gdLst>
                <a:gd name="connsiteX0" fmla="*/ 0 w 426508"/>
                <a:gd name="connsiteY0" fmla="*/ 142875 h 349250"/>
                <a:gd name="connsiteX1" fmla="*/ 114300 w 426508"/>
                <a:gd name="connsiteY1" fmla="*/ 9525 h 349250"/>
                <a:gd name="connsiteX2" fmla="*/ 381000 w 426508"/>
                <a:gd name="connsiteY2" fmla="*/ 85725 h 349250"/>
                <a:gd name="connsiteX3" fmla="*/ 387350 w 426508"/>
                <a:gd name="connsiteY3" fmla="*/ 276225 h 349250"/>
                <a:gd name="connsiteX4" fmla="*/ 158750 w 426508"/>
                <a:gd name="connsiteY4" fmla="*/ 346075 h 349250"/>
                <a:gd name="connsiteX5" fmla="*/ 31750 w 426508"/>
                <a:gd name="connsiteY5" fmla="*/ 257175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508" h="349250">
                  <a:moveTo>
                    <a:pt x="0" y="142875"/>
                  </a:moveTo>
                  <a:cubicBezTo>
                    <a:pt x="25400" y="80962"/>
                    <a:pt x="50800" y="19050"/>
                    <a:pt x="114300" y="9525"/>
                  </a:cubicBezTo>
                  <a:cubicBezTo>
                    <a:pt x="177800" y="0"/>
                    <a:pt x="335492" y="41275"/>
                    <a:pt x="381000" y="85725"/>
                  </a:cubicBezTo>
                  <a:cubicBezTo>
                    <a:pt x="426508" y="130175"/>
                    <a:pt x="424392" y="232833"/>
                    <a:pt x="387350" y="276225"/>
                  </a:cubicBezTo>
                  <a:cubicBezTo>
                    <a:pt x="350308" y="319617"/>
                    <a:pt x="218017" y="349250"/>
                    <a:pt x="158750" y="346075"/>
                  </a:cubicBezTo>
                  <a:cubicBezTo>
                    <a:pt x="99483" y="342900"/>
                    <a:pt x="31750" y="257175"/>
                    <a:pt x="31750" y="257175"/>
                  </a:cubicBezTo>
                </a:path>
              </a:pathLst>
            </a:custGeom>
            <a:ln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/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6483345" y="4484603"/>
              <a:ext cx="806455" cy="3393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04616">
                <a:defRPr/>
              </a:pPr>
              <a:r>
                <a:rPr lang="fr-FR" sz="7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/>
                  <a:cs typeface="Comic Sans MS"/>
                </a:rPr>
                <a:t>Remodelage vasculaire</a:t>
              </a:r>
            </a:p>
          </p:txBody>
        </p:sp>
      </p:grpSp>
      <p:grpSp>
        <p:nvGrpSpPr>
          <p:cNvPr id="74" name="Grouper 4"/>
          <p:cNvGrpSpPr>
            <a:grpSpLocks/>
          </p:cNvGrpSpPr>
          <p:nvPr/>
        </p:nvGrpSpPr>
        <p:grpSpPr bwMode="auto">
          <a:xfrm>
            <a:off x="381000" y="1524000"/>
            <a:ext cx="4707360" cy="3548533"/>
            <a:chOff x="506416" y="2101850"/>
            <a:chExt cx="4708522" cy="3548063"/>
          </a:xfrm>
        </p:grpSpPr>
        <p:pic>
          <p:nvPicPr>
            <p:cNvPr id="7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6416" y="2101850"/>
              <a:ext cx="3763883" cy="2685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6" name="Text Box 4"/>
            <p:cNvSpPr txBox="1">
              <a:spLocks noChangeArrowheads="1"/>
            </p:cNvSpPr>
            <p:nvPr/>
          </p:nvSpPr>
          <p:spPr bwMode="auto">
            <a:xfrm>
              <a:off x="1498600" y="4346575"/>
              <a:ext cx="3716338" cy="13033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 defTabSz="451697">
                <a:lnSpc>
                  <a:spcPct val="92000"/>
                </a:lnSpc>
                <a:tabLst>
                  <a:tab pos="0" algn="l"/>
                  <a:tab pos="441629" algn="l"/>
                  <a:tab pos="889010" algn="l"/>
                  <a:tab pos="1337832" algn="l"/>
                  <a:tab pos="1785215" algn="l"/>
                  <a:tab pos="2231159" algn="l"/>
                  <a:tab pos="2679980" algn="l"/>
                  <a:tab pos="3127362" algn="l"/>
                  <a:tab pos="3573305" algn="l"/>
                  <a:tab pos="4022127" algn="l"/>
                  <a:tab pos="4468071" algn="l"/>
                  <a:tab pos="4915454" algn="l"/>
                  <a:tab pos="5364276" algn="l"/>
                  <a:tab pos="5811658" algn="l"/>
                  <a:tab pos="6257601" algn="l"/>
                  <a:tab pos="6706422" algn="l"/>
                  <a:tab pos="7152367" algn="l"/>
                  <a:tab pos="7601187" algn="l"/>
                  <a:tab pos="8048569" algn="l"/>
                  <a:tab pos="8494515" algn="l"/>
                  <a:tab pos="8943337" algn="l"/>
                </a:tabLst>
              </a:pPr>
              <a:r>
                <a:rPr lang="en-GB" dirty="0" err="1">
                  <a:solidFill>
                    <a:srgbClr val="000000"/>
                  </a:solidFill>
                  <a:latin typeface="Wingdings" charset="2"/>
                  <a:ea typeface="Wingdings" charset="2"/>
                  <a:cs typeface="Wingdings" charset="2"/>
                </a:rPr>
                <a:t></a:t>
              </a:r>
              <a:r>
                <a:rPr lang="en-GB" dirty="0" err="1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polymérisation</a:t>
              </a:r>
              <a:r>
                <a:rPr lang="en-GB" dirty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GB" dirty="0" err="1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déformation</a:t>
              </a:r>
              <a:endParaRPr lang="en-GB" dirty="0"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  <a:p>
              <a:pPr defTabSz="451697">
                <a:lnSpc>
                  <a:spcPct val="85000"/>
                </a:lnSpc>
                <a:tabLst>
                  <a:tab pos="0" algn="l"/>
                  <a:tab pos="441629" algn="l"/>
                  <a:tab pos="889010" algn="l"/>
                  <a:tab pos="1337832" algn="l"/>
                  <a:tab pos="1785215" algn="l"/>
                  <a:tab pos="2231159" algn="l"/>
                  <a:tab pos="2679980" algn="l"/>
                  <a:tab pos="3127362" algn="l"/>
                  <a:tab pos="3573305" algn="l"/>
                  <a:tab pos="4022127" algn="l"/>
                  <a:tab pos="4468071" algn="l"/>
                  <a:tab pos="4915454" algn="l"/>
                  <a:tab pos="5364276" algn="l"/>
                  <a:tab pos="5811658" algn="l"/>
                  <a:tab pos="6257601" algn="l"/>
                  <a:tab pos="6706422" algn="l"/>
                  <a:tab pos="7152367" algn="l"/>
                  <a:tab pos="7601187" algn="l"/>
                  <a:tab pos="8048569" algn="l"/>
                  <a:tab pos="8494515" algn="l"/>
                  <a:tab pos="8943337" algn="l"/>
                </a:tabLst>
              </a:pPr>
              <a:r>
                <a:rPr lang="en-GB" dirty="0" err="1">
                  <a:solidFill>
                    <a:srgbClr val="000000"/>
                  </a:solidFill>
                  <a:latin typeface="Wingdings" charset="2"/>
                  <a:ea typeface="Wingdings" charset="2"/>
                  <a:cs typeface="Wingdings" charset="2"/>
                </a:rPr>
                <a:t></a:t>
              </a:r>
              <a:r>
                <a:rPr lang="en-GB" dirty="0" err="1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déshydratation</a:t>
              </a:r>
              <a:endParaRPr lang="en-GB" dirty="0"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  <a:p>
              <a:pPr defTabSz="451697">
                <a:lnSpc>
                  <a:spcPct val="85000"/>
                </a:lnSpc>
                <a:tabLst>
                  <a:tab pos="0" algn="l"/>
                  <a:tab pos="441629" algn="l"/>
                  <a:tab pos="889010" algn="l"/>
                  <a:tab pos="1337832" algn="l"/>
                  <a:tab pos="1785215" algn="l"/>
                  <a:tab pos="2231159" algn="l"/>
                  <a:tab pos="2679980" algn="l"/>
                  <a:tab pos="3127362" algn="l"/>
                  <a:tab pos="3573305" algn="l"/>
                  <a:tab pos="4022127" algn="l"/>
                  <a:tab pos="4468071" algn="l"/>
                  <a:tab pos="4915454" algn="l"/>
                  <a:tab pos="5364276" algn="l"/>
                  <a:tab pos="5811658" algn="l"/>
                  <a:tab pos="6257601" algn="l"/>
                  <a:tab pos="6706422" algn="l"/>
                  <a:tab pos="7152367" algn="l"/>
                  <a:tab pos="7601187" algn="l"/>
                  <a:tab pos="8048569" algn="l"/>
                  <a:tab pos="8494515" algn="l"/>
                  <a:tab pos="8943337" algn="l"/>
                </a:tabLst>
              </a:pPr>
              <a:r>
                <a:rPr lang="en-GB" dirty="0" err="1">
                  <a:solidFill>
                    <a:srgbClr val="000000"/>
                  </a:solidFill>
                  <a:latin typeface="Wingdings" charset="2"/>
                  <a:ea typeface="Wingdings" charset="2"/>
                  <a:cs typeface="Wingdings" charset="2"/>
                </a:rPr>
                <a:t></a:t>
              </a:r>
              <a:r>
                <a:rPr lang="en-GB" dirty="0" err="1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adhésion</a:t>
              </a:r>
              <a:endParaRPr lang="en-GB" dirty="0"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  <a:p>
              <a:pPr defTabSz="451697">
                <a:lnSpc>
                  <a:spcPct val="85000"/>
                </a:lnSpc>
                <a:tabLst>
                  <a:tab pos="0" algn="l"/>
                  <a:tab pos="441629" algn="l"/>
                  <a:tab pos="889010" algn="l"/>
                  <a:tab pos="1337832" algn="l"/>
                  <a:tab pos="1785215" algn="l"/>
                  <a:tab pos="2231159" algn="l"/>
                  <a:tab pos="2679980" algn="l"/>
                  <a:tab pos="3127362" algn="l"/>
                  <a:tab pos="3573305" algn="l"/>
                  <a:tab pos="4022127" algn="l"/>
                  <a:tab pos="4468071" algn="l"/>
                  <a:tab pos="4915454" algn="l"/>
                  <a:tab pos="5364276" algn="l"/>
                  <a:tab pos="5811658" algn="l"/>
                  <a:tab pos="6257601" algn="l"/>
                  <a:tab pos="6706422" algn="l"/>
                  <a:tab pos="7152367" algn="l"/>
                  <a:tab pos="7601187" algn="l"/>
                  <a:tab pos="8048569" algn="l"/>
                  <a:tab pos="8494515" algn="l"/>
                  <a:tab pos="8943337" algn="l"/>
                </a:tabLst>
              </a:pPr>
              <a:r>
                <a:rPr lang="en-GB" dirty="0" err="1">
                  <a:solidFill>
                    <a:srgbClr val="000000"/>
                  </a:solidFill>
                  <a:latin typeface="Wingdings" charset="2"/>
                  <a:ea typeface="Wingdings" charset="2"/>
                  <a:cs typeface="Wingdings" charset="2"/>
                </a:rPr>
                <a:t></a:t>
              </a:r>
              <a:r>
                <a:rPr lang="en-GB" dirty="0" err="1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hémolyse</a:t>
              </a:r>
              <a:endParaRPr lang="en-GB" dirty="0"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77" name="Grouper 76"/>
          <p:cNvGrpSpPr/>
          <p:nvPr/>
        </p:nvGrpSpPr>
        <p:grpSpPr>
          <a:xfrm>
            <a:off x="3352800" y="4436715"/>
            <a:ext cx="5594640" cy="1964085"/>
            <a:chOff x="3396960" y="4402544"/>
            <a:chExt cx="5594640" cy="1964085"/>
          </a:xfrm>
          <a:noFill/>
        </p:grpSpPr>
        <p:grpSp>
          <p:nvGrpSpPr>
            <p:cNvPr id="2" name="Grouper 55"/>
            <p:cNvGrpSpPr>
              <a:grpSpLocks/>
            </p:cNvGrpSpPr>
            <p:nvPr/>
          </p:nvGrpSpPr>
          <p:grpSpPr bwMode="auto">
            <a:xfrm>
              <a:off x="3396960" y="4402544"/>
              <a:ext cx="3525120" cy="1964085"/>
              <a:chOff x="3744912" y="4852988"/>
              <a:chExt cx="3886200" cy="2165034"/>
            </a:xfrm>
            <a:grpFill/>
          </p:grpSpPr>
          <p:sp>
            <p:nvSpPr>
              <p:cNvPr id="44098" name="ZoneTexte 11"/>
              <p:cNvSpPr txBox="1">
                <a:spLocks noChangeArrowheads="1"/>
              </p:cNvSpPr>
              <p:nvPr/>
            </p:nvSpPr>
            <p:spPr bwMode="auto">
              <a:xfrm>
                <a:off x="3744912" y="5445337"/>
                <a:ext cx="1890488" cy="44115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defTabSz="451697"/>
                <a:r>
                  <a:rPr lang="fr-FR" sz="2000" b="1" dirty="0">
                    <a:solidFill>
                      <a:srgbClr val="0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Anémie</a:t>
                </a:r>
              </a:p>
            </p:txBody>
          </p:sp>
          <p:sp>
            <p:nvSpPr>
              <p:cNvPr id="44099" name="ZoneTexte 12"/>
              <p:cNvSpPr txBox="1">
                <a:spLocks noChangeArrowheads="1"/>
              </p:cNvSpPr>
              <p:nvPr/>
            </p:nvSpPr>
            <p:spPr bwMode="auto">
              <a:xfrm>
                <a:off x="5147989" y="5442959"/>
                <a:ext cx="2483123" cy="44115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defTabSz="451697"/>
                <a:r>
                  <a:rPr lang="fr-FR" sz="2000" b="1" dirty="0" err="1">
                    <a:solidFill>
                      <a:srgbClr val="00000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Vaso-occlusion</a:t>
                </a:r>
                <a:endParaRPr lang="fr-FR" sz="2000" b="1" dirty="0">
                  <a:solidFill>
                    <a:srgbClr val="000000"/>
                  </a:solidFill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  <p:cxnSp>
            <p:nvCxnSpPr>
              <p:cNvPr id="23" name="Connecteur droit avec flèche 22"/>
              <p:cNvCxnSpPr>
                <a:cxnSpLocks noChangeShapeType="1"/>
              </p:cNvCxnSpPr>
              <p:nvPr/>
            </p:nvCxnSpPr>
            <p:spPr bwMode="auto">
              <a:xfrm rot="5400000">
                <a:off x="3983038" y="5159374"/>
                <a:ext cx="592137" cy="1587"/>
              </a:xfrm>
              <a:prstGeom prst="straightConnector1">
                <a:avLst/>
              </a:prstGeom>
              <a:grp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24" name="Connecteur droit avec flèche 23"/>
              <p:cNvCxnSpPr>
                <a:cxnSpLocks noChangeShapeType="1"/>
              </p:cNvCxnSpPr>
              <p:nvPr/>
            </p:nvCxnSpPr>
            <p:spPr bwMode="auto">
              <a:xfrm rot="5400000">
                <a:off x="5735638" y="5148262"/>
                <a:ext cx="592136" cy="1587"/>
              </a:xfrm>
              <a:prstGeom prst="straightConnector1">
                <a:avLst/>
              </a:prstGeom>
              <a:grp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grpSp>
            <p:nvGrpSpPr>
              <p:cNvPr id="3" name="Grouper 14"/>
              <p:cNvGrpSpPr>
                <a:grpSpLocks/>
              </p:cNvGrpSpPr>
              <p:nvPr/>
            </p:nvGrpSpPr>
            <p:grpSpPr bwMode="auto">
              <a:xfrm>
                <a:off x="3821112" y="6018211"/>
                <a:ext cx="3130436" cy="999811"/>
                <a:chOff x="5662036" y="5595348"/>
                <a:chExt cx="2838497" cy="907899"/>
              </a:xfrm>
              <a:grpFill/>
            </p:grpSpPr>
            <p:cxnSp>
              <p:nvCxnSpPr>
                <p:cNvPr id="17" name="Connecteur droit avec flèche 1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6194958" y="5864200"/>
                  <a:ext cx="539143" cy="1440"/>
                </a:xfrm>
                <a:prstGeom prst="straightConnector1">
                  <a:avLst/>
                </a:prstGeom>
                <a:grpFill/>
                <a:ln w="25400">
                  <a:solidFill>
                    <a:schemeClr val="accent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8" name="Connecteur droit avec flèche 1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7025523" y="5864200"/>
                  <a:ext cx="539143" cy="1439"/>
                </a:xfrm>
                <a:prstGeom prst="straightConnector1">
                  <a:avLst/>
                </a:prstGeom>
                <a:grpFill/>
                <a:ln w="25400">
                  <a:solidFill>
                    <a:schemeClr val="accent1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sp>
              <p:nvSpPr>
                <p:cNvPr id="44105" name="ZoneTexte 13"/>
                <p:cNvSpPr txBox="1">
                  <a:spLocks noChangeArrowheads="1"/>
                </p:cNvSpPr>
                <p:nvPr/>
              </p:nvSpPr>
              <p:spPr bwMode="auto">
                <a:xfrm>
                  <a:off x="5662036" y="6133554"/>
                  <a:ext cx="2838497" cy="36969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defTabSz="451697"/>
                  <a:r>
                    <a:rPr lang="fr-FR" dirty="0">
                      <a:solidFill>
                        <a:srgbClr val="000000"/>
                      </a:solidFill>
                      <a:latin typeface="Comic Sans MS" charset="0"/>
                      <a:ea typeface="Comic Sans MS" charset="0"/>
                      <a:cs typeface="Comic Sans MS" charset="0"/>
                    </a:rPr>
                    <a:t>Infection   Thrombose</a:t>
                  </a:r>
                </a:p>
              </p:txBody>
            </p:sp>
          </p:grpSp>
        </p:grpSp>
        <p:sp>
          <p:nvSpPr>
            <p:cNvPr id="54" name="Rectangle 53"/>
            <p:cNvSpPr/>
            <p:nvPr/>
          </p:nvSpPr>
          <p:spPr>
            <a:xfrm>
              <a:off x="4648200" y="4876801"/>
              <a:ext cx="2133600" cy="609600"/>
            </a:xfrm>
            <a:prstGeom prst="rect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40" tIns="45672" rIns="91340" bIns="45672" rtlCol="0" anchor="ctr"/>
            <a:lstStyle/>
            <a:p>
              <a:pPr algn="ctr"/>
              <a:endParaRPr lang="fr-FR"/>
            </a:p>
          </p:txBody>
        </p:sp>
        <p:sp>
          <p:nvSpPr>
            <p:cNvPr id="56" name="Parenthèse fermante 55"/>
            <p:cNvSpPr/>
            <p:nvPr/>
          </p:nvSpPr>
          <p:spPr>
            <a:xfrm>
              <a:off x="7010400" y="5029200"/>
              <a:ext cx="228600" cy="1219200"/>
            </a:xfrm>
            <a:prstGeom prst="rightBracke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7315200" y="5297269"/>
              <a:ext cx="1676400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latin typeface="Comic Sans MS"/>
                  <a:cs typeface="Comic Sans MS"/>
                </a:rPr>
                <a:t>Vasculopathie</a:t>
              </a:r>
              <a:endParaRPr lang="fr-FR" dirty="0" smtClean="0">
                <a:latin typeface="Comic Sans MS"/>
                <a:cs typeface="Comic Sans MS"/>
              </a:endParaRPr>
            </a:p>
            <a:p>
              <a:pPr algn="ctr"/>
              <a:r>
                <a:rPr lang="fr-FR" dirty="0" smtClean="0">
                  <a:latin typeface="Comic Sans MS"/>
                  <a:cs typeface="Comic Sans MS"/>
                </a:rPr>
                <a:t>chronique</a:t>
              </a:r>
              <a:endParaRPr lang="fr-FR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224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Apport de la biologie	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6480" y="1600008"/>
            <a:ext cx="8868048" cy="4526395"/>
          </a:xfrm>
        </p:spPr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Hémogramme normal de l’adulte</a:t>
            </a:r>
          </a:p>
          <a:p>
            <a:r>
              <a:rPr lang="fr-FR" dirty="0" smtClean="0">
                <a:latin typeface="Comic Sans MS" pitchFamily="66" charset="0"/>
              </a:rPr>
              <a:t>Anémie hémolytique:</a:t>
            </a:r>
          </a:p>
          <a:p>
            <a:pPr>
              <a:buFontTx/>
              <a:buChar char="-"/>
            </a:pPr>
            <a:r>
              <a:rPr lang="fr-FR" sz="2000" dirty="0" smtClean="0">
                <a:latin typeface="Comic Sans MS" pitchFamily="66" charset="0"/>
              </a:rPr>
              <a:t>Régénérative = réticulocytes  &gt; 120 G/l</a:t>
            </a:r>
          </a:p>
          <a:p>
            <a:pPr>
              <a:buFontTx/>
              <a:buChar char="-"/>
            </a:pPr>
            <a:r>
              <a:rPr lang="fr-FR" sz="2000" dirty="0" smtClean="0">
                <a:latin typeface="Comic Sans MS" pitchFamily="66" charset="0"/>
              </a:rPr>
              <a:t>LDH augmentées</a:t>
            </a:r>
          </a:p>
          <a:p>
            <a:pPr>
              <a:buFontTx/>
              <a:buChar char="-"/>
            </a:pPr>
            <a:r>
              <a:rPr lang="fr-FR" sz="2000" dirty="0" smtClean="0">
                <a:latin typeface="Comic Sans MS" pitchFamily="66" charset="0"/>
              </a:rPr>
              <a:t>Bilirubine libre augmentée</a:t>
            </a:r>
          </a:p>
          <a:p>
            <a:pPr>
              <a:buFontTx/>
              <a:buChar char="-"/>
            </a:pPr>
            <a:r>
              <a:rPr lang="fr-FR" sz="2000" dirty="0" smtClean="0">
                <a:latin typeface="Comic Sans MS" pitchFamily="66" charset="0"/>
              </a:rPr>
              <a:t>Haptoglobine: effondrée</a:t>
            </a:r>
          </a:p>
          <a:p>
            <a:pPr marL="981075" indent="6350">
              <a:buFont typeface="Arial" pitchFamily="34" charset="0"/>
              <a:buChar char="•"/>
            </a:pPr>
            <a:r>
              <a:rPr lang="fr-FR" sz="2400" b="0" u="sng" dirty="0" smtClean="0">
                <a:latin typeface="Comic Sans MS" pitchFamily="66" charset="0"/>
              </a:rPr>
              <a:t>Hémolyse intravasculaire:</a:t>
            </a:r>
          </a:p>
          <a:p>
            <a:pPr marL="981075" indent="6350">
              <a:buNone/>
            </a:pPr>
            <a:r>
              <a:rPr lang="fr-FR" sz="2000" dirty="0" err="1" smtClean="0">
                <a:latin typeface="Comic Sans MS" pitchFamily="66" charset="0"/>
              </a:rPr>
              <a:t>Macrocytose</a:t>
            </a:r>
            <a:r>
              <a:rPr lang="fr-FR" sz="2000" dirty="0" smtClean="0">
                <a:latin typeface="Comic Sans MS" pitchFamily="66" charset="0"/>
              </a:rPr>
              <a:t>, hyperleucocytose</a:t>
            </a:r>
          </a:p>
          <a:p>
            <a:pPr marL="981075" indent="6350">
              <a:buNone/>
            </a:pPr>
            <a:r>
              <a:rPr lang="fr-FR" sz="2000" dirty="0" smtClean="0">
                <a:latin typeface="Comic Sans MS" pitchFamily="66" charset="0"/>
              </a:rPr>
              <a:t>+/- IRA, +/- </a:t>
            </a:r>
            <a:r>
              <a:rPr lang="fr-FR" sz="2000" dirty="0" smtClean="0">
                <a:latin typeface="Comic Sans MS" pitchFamily="66" charset="0"/>
              </a:rPr>
              <a:t>Hémoglobinurie</a:t>
            </a:r>
          </a:p>
          <a:p>
            <a:pPr marL="981075" indent="6350">
              <a:buFont typeface="Arial" pitchFamily="34" charset="0"/>
              <a:buChar char="•"/>
            </a:pPr>
            <a:r>
              <a:rPr lang="fr-FR" sz="2400" b="0" u="sng" dirty="0" smtClean="0">
                <a:latin typeface="Comic Sans MS" pitchFamily="66" charset="0"/>
              </a:rPr>
              <a:t>Hémolyse </a:t>
            </a:r>
            <a:r>
              <a:rPr lang="fr-FR" sz="2400" b="0" u="sng" dirty="0" err="1" smtClean="0">
                <a:latin typeface="Comic Sans MS" pitchFamily="66" charset="0"/>
              </a:rPr>
              <a:t>intratissulaire</a:t>
            </a:r>
            <a:r>
              <a:rPr lang="fr-FR" sz="2400" b="0" u="sng" dirty="0" smtClean="0">
                <a:latin typeface="Comic Sans MS" pitchFamily="66" charset="0"/>
              </a:rPr>
              <a:t>:</a:t>
            </a:r>
          </a:p>
          <a:p>
            <a:pPr marL="981075" indent="6350">
              <a:buNone/>
            </a:pPr>
            <a:r>
              <a:rPr lang="fr-FR" sz="2000" dirty="0" smtClean="0">
                <a:latin typeface="Comic Sans MS" pitchFamily="66" charset="0"/>
              </a:rPr>
              <a:t>Anémie </a:t>
            </a:r>
            <a:r>
              <a:rPr lang="fr-FR" sz="2000" dirty="0" err="1" smtClean="0">
                <a:latin typeface="Comic Sans MS" pitchFamily="66" charset="0"/>
              </a:rPr>
              <a:t>normocytaire</a:t>
            </a:r>
            <a:r>
              <a:rPr lang="fr-FR" sz="2000" dirty="0" smtClean="0">
                <a:latin typeface="Comic Sans MS" pitchFamily="66" charset="0"/>
              </a:rPr>
              <a:t> +/- thrombopénie, souvent </a:t>
            </a:r>
            <a:r>
              <a:rPr lang="fr-FR" sz="2000" dirty="0" smtClean="0">
                <a:latin typeface="Comic Sans MS" pitchFamily="66" charset="0"/>
              </a:rPr>
              <a:t>compensée</a:t>
            </a:r>
          </a:p>
          <a:p>
            <a:pPr marL="0" indent="0">
              <a:buNone/>
            </a:pPr>
            <a:endParaRPr lang="fr-FR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fr-FR" dirty="0" smtClean="0">
              <a:latin typeface="Comic Sans MS" pitchFamily="66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782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/>
          <p:cNvSpPr>
            <a:spLocks noGrp="1"/>
          </p:cNvSpPr>
          <p:nvPr>
            <p:ph type="title"/>
          </p:nvPr>
        </p:nvSpPr>
        <p:spPr>
          <a:xfrm>
            <a:off x="179512" y="304800"/>
            <a:ext cx="8229600" cy="1143000"/>
          </a:xfrm>
        </p:spPr>
        <p:txBody>
          <a:bodyPr/>
          <a:lstStyle/>
          <a:p>
            <a:pPr eaLnBrk="1" hangingPunct="1"/>
            <a:r>
              <a:rPr lang="fr-FR" dirty="0" smtClean="0">
                <a:latin typeface="Comic Sans MS" pitchFamily="4" charset="0"/>
              </a:rPr>
              <a:t>Complications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116001" y="1960053"/>
          <a:ext cx="6723360" cy="4035451"/>
        </p:xfrm>
        <a:graphic>
          <a:graphicData uri="http://schemas.openxmlformats.org/drawingml/2006/table">
            <a:tbl>
              <a:tblPr/>
              <a:tblGrid>
                <a:gridCol w="3464640"/>
                <a:gridCol w="3258720"/>
              </a:tblGrid>
              <a:tr h="427725">
                <a:tc>
                  <a:txBody>
                    <a:bodyPr/>
                    <a:lstStyle/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Aiguës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Chroniques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Crise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vaso-occlusive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Néphrologiques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37806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Syndrome thoracique aigu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Neurologiques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Anémie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Pulmonaires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Thrombose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Cardiologiques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Infection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Ophtalmologiques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Séquestrations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ORL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Ostéo-articulaires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Hépatobiliaires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Cutanées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295400" y="6198513"/>
            <a:ext cx="6629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latin typeface="Comic Sans MS"/>
                <a:cs typeface="Comic Sans MS"/>
              </a:rPr>
              <a:t>Complications transfusionnelles</a:t>
            </a:r>
            <a:endParaRPr lang="fr-FR" sz="26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219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/>
          <p:cNvSpPr>
            <a:spLocks noGrp="1"/>
          </p:cNvSpPr>
          <p:nvPr>
            <p:ph type="title"/>
          </p:nvPr>
        </p:nvSpPr>
        <p:spPr>
          <a:xfrm>
            <a:off x="180000" y="485332"/>
            <a:ext cx="8229600" cy="1143480"/>
          </a:xfrm>
        </p:spPr>
        <p:txBody>
          <a:bodyPr/>
          <a:lstStyle/>
          <a:p>
            <a:pPr eaLnBrk="1" hangingPunct="1"/>
            <a:r>
              <a:rPr lang="fr-FR" altLang="fr-FR" smtClean="0">
                <a:latin typeface="Comic Sans MS" pitchFamily="4" charset="0"/>
              </a:rPr>
              <a:t>Qu’est ce qu’une crise?</a:t>
            </a:r>
          </a:p>
        </p:txBody>
      </p:sp>
      <p:sp>
        <p:nvSpPr>
          <p:cNvPr id="2150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 smtClean="0">
              <a:latin typeface="Calibri" pitchFamily="4" charset="0"/>
            </a:endParaRPr>
          </a:p>
        </p:txBody>
      </p:sp>
      <p:grpSp>
        <p:nvGrpSpPr>
          <p:cNvPr id="2" name="Grouper 12"/>
          <p:cNvGrpSpPr>
            <a:grpSpLocks/>
          </p:cNvGrpSpPr>
          <p:nvPr/>
        </p:nvGrpSpPr>
        <p:grpSpPr bwMode="auto">
          <a:xfrm>
            <a:off x="-59040" y="1600008"/>
            <a:ext cx="9223200" cy="5691478"/>
            <a:chOff x="-59354" y="1600199"/>
            <a:chExt cx="9223200" cy="5691813"/>
          </a:xfrm>
        </p:grpSpPr>
        <p:pic>
          <p:nvPicPr>
            <p:cNvPr id="21509" name="Imag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17717"/>
            <a:stretch>
              <a:fillRect/>
            </a:stretch>
          </p:blipFill>
          <p:spPr bwMode="auto">
            <a:xfrm>
              <a:off x="-59354" y="1600199"/>
              <a:ext cx="9223200" cy="5691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0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2700000">
              <a:off x="4289027" y="4010158"/>
              <a:ext cx="1476900" cy="1969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1" name="Imag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2700000">
              <a:off x="454419" y="1960972"/>
              <a:ext cx="2001600" cy="20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2" name="Imag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2256" y="1951519"/>
              <a:ext cx="2271919" cy="146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Imag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7200000">
              <a:off x="1168734" y="4276300"/>
              <a:ext cx="2288160" cy="24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Imag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400000">
              <a:off x="6466593" y="2476266"/>
              <a:ext cx="2277096" cy="151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Imag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451" y="4398533"/>
              <a:ext cx="1682694" cy="219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101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273629"/>
            <a:ext cx="8226720" cy="1144921"/>
          </a:xfrm>
        </p:spPr>
        <p:txBody>
          <a:bodyPr/>
          <a:lstStyle/>
          <a:p>
            <a:pPr eaLnBrk="1" hangingPunct="1">
              <a:lnSpc>
                <a:spcPct val="93000"/>
              </a:lnSpc>
              <a:tabLst>
                <a:tab pos="0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en-GB" altLang="fr-FR" smtClean="0">
                <a:latin typeface="Comic Sans MS" pitchFamily="4" charset="0"/>
              </a:rPr>
              <a:t>Complications aiguës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idx="1"/>
          </p:nvPr>
        </p:nvSpPr>
        <p:spPr>
          <a:xfrm>
            <a:off x="207360" y="1147801"/>
            <a:ext cx="8228160" cy="5216228"/>
          </a:xfrm>
        </p:spPr>
        <p:txBody>
          <a:bodyPr/>
          <a:lstStyle/>
          <a:p>
            <a:pPr marL="377286" indent="-282244" eaLnBrk="1" hangingPunct="1">
              <a:lnSpc>
                <a:spcPct val="109000"/>
              </a:lnSpc>
              <a:buNone/>
              <a:tabLst>
                <a:tab pos="378726" algn="l"/>
                <a:tab pos="472327" algn="l"/>
                <a:tab pos="879853" algn="l"/>
                <a:tab pos="1287379" algn="l"/>
                <a:tab pos="1693465" algn="l"/>
                <a:tab pos="2098111" algn="l"/>
                <a:tab pos="2507077" algn="l"/>
                <a:tab pos="2913163" algn="l"/>
                <a:tab pos="3319249" algn="l"/>
                <a:tab pos="3723895" algn="l"/>
                <a:tab pos="4132861" algn="l"/>
                <a:tab pos="4537507" algn="l"/>
                <a:tab pos="4940713" algn="l"/>
                <a:tab pos="5348239" algn="l"/>
                <a:tab pos="5755765" algn="l"/>
                <a:tab pos="6161851" algn="l"/>
                <a:tab pos="6567937" algn="l"/>
                <a:tab pos="6972583" algn="l"/>
                <a:tab pos="7378669" algn="l"/>
                <a:tab pos="7786195" algn="l"/>
                <a:tab pos="8193721" algn="l"/>
              </a:tabLst>
            </a:pPr>
            <a:r>
              <a:rPr lang="en-GB" altLang="fr-FR" smtClean="0">
                <a:latin typeface="Comic Sans MS" pitchFamily="4" charset="0"/>
              </a:rPr>
              <a:t>Crise vaso-occlusive osseuse</a:t>
            </a:r>
          </a:p>
          <a:p>
            <a:pPr marL="377286" indent="-282244" eaLnBrk="1" hangingPunct="1">
              <a:lnSpc>
                <a:spcPct val="109000"/>
              </a:lnSpc>
              <a:buNone/>
              <a:tabLst>
                <a:tab pos="378726" algn="l"/>
                <a:tab pos="472327" algn="l"/>
                <a:tab pos="879853" algn="l"/>
                <a:tab pos="1287379" algn="l"/>
                <a:tab pos="1693465" algn="l"/>
                <a:tab pos="2098111" algn="l"/>
                <a:tab pos="2507077" algn="l"/>
                <a:tab pos="2913163" algn="l"/>
                <a:tab pos="3319249" algn="l"/>
                <a:tab pos="3723895" algn="l"/>
                <a:tab pos="4132861" algn="l"/>
                <a:tab pos="4537507" algn="l"/>
                <a:tab pos="4940713" algn="l"/>
                <a:tab pos="5348239" algn="l"/>
                <a:tab pos="5755765" algn="l"/>
                <a:tab pos="6161851" algn="l"/>
                <a:tab pos="6567937" algn="l"/>
                <a:tab pos="6972583" algn="l"/>
                <a:tab pos="7378669" algn="l"/>
                <a:tab pos="7786195" algn="l"/>
                <a:tab pos="8193721" algn="l"/>
              </a:tabLst>
            </a:pPr>
            <a:endParaRPr lang="en-GB" altLang="fr-FR" smtClean="0">
              <a:latin typeface="Comic Sans MS" pitchFamily="4" charset="0"/>
            </a:endParaRPr>
          </a:p>
          <a:p>
            <a:pPr marL="377286" indent="-282244" eaLnBrk="1" hangingPunct="1">
              <a:lnSpc>
                <a:spcPct val="109000"/>
              </a:lnSpc>
              <a:tabLst>
                <a:tab pos="378726" algn="l"/>
                <a:tab pos="472327" algn="l"/>
                <a:tab pos="879853" algn="l"/>
                <a:tab pos="1287379" algn="l"/>
                <a:tab pos="1693465" algn="l"/>
                <a:tab pos="2098111" algn="l"/>
                <a:tab pos="2507077" algn="l"/>
                <a:tab pos="2913163" algn="l"/>
                <a:tab pos="3319249" algn="l"/>
                <a:tab pos="3723895" algn="l"/>
                <a:tab pos="4132861" algn="l"/>
                <a:tab pos="4537507" algn="l"/>
                <a:tab pos="4940713" algn="l"/>
                <a:tab pos="5348239" algn="l"/>
                <a:tab pos="5755765" algn="l"/>
                <a:tab pos="6161851" algn="l"/>
                <a:tab pos="6567937" algn="l"/>
                <a:tab pos="6972583" algn="l"/>
                <a:tab pos="7378669" algn="l"/>
                <a:tab pos="7786195" algn="l"/>
                <a:tab pos="8193721" algn="l"/>
              </a:tabLst>
            </a:pPr>
            <a:r>
              <a:rPr lang="en-GB" altLang="fr-FR" sz="2200">
                <a:latin typeface="Comic Sans MS" pitchFamily="4" charset="0"/>
              </a:rPr>
              <a:t>Crise hyperalgique à tropisme osseux: </a:t>
            </a:r>
            <a:r>
              <a:rPr lang="en-GB" altLang="fr-FR" sz="2200" u="sng">
                <a:latin typeface="Comic Sans MS" pitchFamily="4" charset="0"/>
              </a:rPr>
              <a:t>urgence thérapeutique</a:t>
            </a:r>
            <a:endParaRPr lang="en-GB" altLang="fr-FR" sz="2200">
              <a:latin typeface="Comic Sans MS" pitchFamily="4" charset="0"/>
            </a:endParaRPr>
          </a:p>
          <a:p>
            <a:pPr marL="377286" indent="-282244" eaLnBrk="1" hangingPunct="1">
              <a:lnSpc>
                <a:spcPct val="109000"/>
              </a:lnSpc>
              <a:tabLst>
                <a:tab pos="378726" algn="l"/>
                <a:tab pos="472327" algn="l"/>
                <a:tab pos="879853" algn="l"/>
                <a:tab pos="1287379" algn="l"/>
                <a:tab pos="1693465" algn="l"/>
                <a:tab pos="2098111" algn="l"/>
                <a:tab pos="2507077" algn="l"/>
                <a:tab pos="2913163" algn="l"/>
                <a:tab pos="3319249" algn="l"/>
                <a:tab pos="3723895" algn="l"/>
                <a:tab pos="4132861" algn="l"/>
                <a:tab pos="4537507" algn="l"/>
                <a:tab pos="4940713" algn="l"/>
                <a:tab pos="5348239" algn="l"/>
                <a:tab pos="5755765" algn="l"/>
                <a:tab pos="6161851" algn="l"/>
                <a:tab pos="6567937" algn="l"/>
                <a:tab pos="6972583" algn="l"/>
                <a:tab pos="7378669" algn="l"/>
                <a:tab pos="7786195" algn="l"/>
                <a:tab pos="8193721" algn="l"/>
              </a:tabLst>
            </a:pPr>
            <a:r>
              <a:rPr lang="en-GB" altLang="fr-FR" sz="2200">
                <a:latin typeface="Comic Sans MS" pitchFamily="4" charset="0"/>
              </a:rPr>
              <a:t>90% des motifs d’hospitalisation au SAU</a:t>
            </a:r>
          </a:p>
          <a:p>
            <a:pPr marL="377286" indent="-282244" eaLnBrk="1" hangingPunct="1">
              <a:lnSpc>
                <a:spcPct val="109000"/>
              </a:lnSpc>
              <a:tabLst>
                <a:tab pos="378726" algn="l"/>
                <a:tab pos="472327" algn="l"/>
                <a:tab pos="879853" algn="l"/>
                <a:tab pos="1287379" algn="l"/>
                <a:tab pos="1693465" algn="l"/>
                <a:tab pos="2098111" algn="l"/>
                <a:tab pos="2507077" algn="l"/>
                <a:tab pos="2913163" algn="l"/>
                <a:tab pos="3319249" algn="l"/>
                <a:tab pos="3723895" algn="l"/>
                <a:tab pos="4132861" algn="l"/>
                <a:tab pos="4537507" algn="l"/>
                <a:tab pos="4940713" algn="l"/>
                <a:tab pos="5348239" algn="l"/>
                <a:tab pos="5755765" algn="l"/>
                <a:tab pos="6161851" algn="l"/>
                <a:tab pos="6567937" algn="l"/>
                <a:tab pos="6972583" algn="l"/>
                <a:tab pos="7378669" algn="l"/>
                <a:tab pos="7786195" algn="l"/>
                <a:tab pos="8193721" algn="l"/>
              </a:tabLst>
            </a:pPr>
            <a:r>
              <a:rPr lang="en-GB" altLang="fr-FR" sz="2200">
                <a:latin typeface="Comic Sans MS" pitchFamily="4" charset="0"/>
              </a:rPr>
              <a:t>Indicateur de gravité</a:t>
            </a:r>
            <a:endParaRPr lang="en-GB" altLang="fr-FR" sz="2200" u="sng">
              <a:latin typeface="Comic Sans MS" pitchFamily="4" charset="0"/>
            </a:endParaRPr>
          </a:p>
          <a:p>
            <a:pPr marL="377286" indent="-282244" eaLnBrk="1" hangingPunct="1">
              <a:lnSpc>
                <a:spcPct val="109000"/>
              </a:lnSpc>
              <a:tabLst>
                <a:tab pos="378726" algn="l"/>
                <a:tab pos="472327" algn="l"/>
                <a:tab pos="879853" algn="l"/>
                <a:tab pos="1287379" algn="l"/>
                <a:tab pos="1693465" algn="l"/>
                <a:tab pos="2098111" algn="l"/>
                <a:tab pos="2507077" algn="l"/>
                <a:tab pos="2913163" algn="l"/>
                <a:tab pos="3319249" algn="l"/>
                <a:tab pos="3723895" algn="l"/>
                <a:tab pos="4132861" algn="l"/>
                <a:tab pos="4537507" algn="l"/>
                <a:tab pos="4940713" algn="l"/>
                <a:tab pos="5348239" algn="l"/>
                <a:tab pos="5755765" algn="l"/>
                <a:tab pos="6161851" algn="l"/>
                <a:tab pos="6567937" algn="l"/>
                <a:tab pos="6972583" algn="l"/>
                <a:tab pos="7378669" algn="l"/>
                <a:tab pos="7786195" algn="l"/>
                <a:tab pos="8193721" algn="l"/>
              </a:tabLst>
            </a:pPr>
            <a:r>
              <a:rPr lang="en-GB" altLang="fr-FR" sz="2200">
                <a:latin typeface="Comic Sans MS" pitchFamily="4" charset="0"/>
              </a:rPr>
              <a:t>Rechercher un facteur déclenchant:</a:t>
            </a:r>
          </a:p>
          <a:p>
            <a:pPr marL="377286" indent="-282244" eaLnBrk="1" hangingPunct="1">
              <a:lnSpc>
                <a:spcPct val="109000"/>
              </a:lnSpc>
              <a:buFont typeface="Wingdings" pitchFamily="4" charset="2"/>
              <a:buChar char="è"/>
              <a:tabLst>
                <a:tab pos="378726" algn="l"/>
                <a:tab pos="472327" algn="l"/>
                <a:tab pos="879853" algn="l"/>
                <a:tab pos="1287379" algn="l"/>
                <a:tab pos="1693465" algn="l"/>
                <a:tab pos="2098111" algn="l"/>
                <a:tab pos="2507077" algn="l"/>
                <a:tab pos="2913163" algn="l"/>
                <a:tab pos="3319249" algn="l"/>
                <a:tab pos="3723895" algn="l"/>
                <a:tab pos="4132861" algn="l"/>
                <a:tab pos="4537507" algn="l"/>
                <a:tab pos="4940713" algn="l"/>
                <a:tab pos="5348239" algn="l"/>
                <a:tab pos="5755765" algn="l"/>
                <a:tab pos="6161851" algn="l"/>
                <a:tab pos="6567937" algn="l"/>
                <a:tab pos="6972583" algn="l"/>
                <a:tab pos="7378669" algn="l"/>
                <a:tab pos="7786195" algn="l"/>
                <a:tab pos="8193721" algn="l"/>
              </a:tabLst>
            </a:pPr>
            <a:r>
              <a:rPr lang="en-GB" altLang="fr-FR" sz="1800">
                <a:latin typeface="Comic Sans MS" pitchFamily="4" charset="0"/>
              </a:rPr>
              <a:t>Variation température</a:t>
            </a:r>
          </a:p>
          <a:p>
            <a:pPr marL="377286" indent="-282244" eaLnBrk="1" hangingPunct="1">
              <a:lnSpc>
                <a:spcPct val="109000"/>
              </a:lnSpc>
              <a:buFont typeface="Wingdings" pitchFamily="4" charset="2"/>
              <a:buChar char="è"/>
              <a:tabLst>
                <a:tab pos="378726" algn="l"/>
                <a:tab pos="472327" algn="l"/>
                <a:tab pos="879853" algn="l"/>
                <a:tab pos="1287379" algn="l"/>
                <a:tab pos="1693465" algn="l"/>
                <a:tab pos="2098111" algn="l"/>
                <a:tab pos="2507077" algn="l"/>
                <a:tab pos="2913163" algn="l"/>
                <a:tab pos="3319249" algn="l"/>
                <a:tab pos="3723895" algn="l"/>
                <a:tab pos="4132861" algn="l"/>
                <a:tab pos="4537507" algn="l"/>
                <a:tab pos="4940713" algn="l"/>
                <a:tab pos="5348239" algn="l"/>
                <a:tab pos="5755765" algn="l"/>
                <a:tab pos="6161851" algn="l"/>
                <a:tab pos="6567937" algn="l"/>
                <a:tab pos="6972583" algn="l"/>
                <a:tab pos="7378669" algn="l"/>
                <a:tab pos="7786195" algn="l"/>
                <a:tab pos="8193721" algn="l"/>
              </a:tabLst>
            </a:pPr>
            <a:r>
              <a:rPr lang="en-GB" altLang="fr-FR" sz="1800">
                <a:latin typeface="Comic Sans MS" pitchFamily="4" charset="0"/>
              </a:rPr>
              <a:t>Effort</a:t>
            </a:r>
          </a:p>
          <a:p>
            <a:pPr marL="377286" indent="-282244" eaLnBrk="1" hangingPunct="1">
              <a:lnSpc>
                <a:spcPct val="109000"/>
              </a:lnSpc>
              <a:buFont typeface="Wingdings" pitchFamily="4" charset="2"/>
              <a:buChar char="è"/>
              <a:tabLst>
                <a:tab pos="378726" algn="l"/>
                <a:tab pos="472327" algn="l"/>
                <a:tab pos="879853" algn="l"/>
                <a:tab pos="1287379" algn="l"/>
                <a:tab pos="1693465" algn="l"/>
                <a:tab pos="2098111" algn="l"/>
                <a:tab pos="2507077" algn="l"/>
                <a:tab pos="2913163" algn="l"/>
                <a:tab pos="3319249" algn="l"/>
                <a:tab pos="3723895" algn="l"/>
                <a:tab pos="4132861" algn="l"/>
                <a:tab pos="4537507" algn="l"/>
                <a:tab pos="4940713" algn="l"/>
                <a:tab pos="5348239" algn="l"/>
                <a:tab pos="5755765" algn="l"/>
                <a:tab pos="6161851" algn="l"/>
                <a:tab pos="6567937" algn="l"/>
                <a:tab pos="6972583" algn="l"/>
                <a:tab pos="7378669" algn="l"/>
                <a:tab pos="7786195" algn="l"/>
                <a:tab pos="8193721" algn="l"/>
              </a:tabLst>
            </a:pPr>
            <a:r>
              <a:rPr lang="en-GB" altLang="fr-FR" sz="1800">
                <a:latin typeface="Comic Sans MS" pitchFamily="4" charset="0"/>
              </a:rPr>
              <a:t>Fièvre</a:t>
            </a:r>
          </a:p>
          <a:p>
            <a:pPr marL="377286" indent="-282244" eaLnBrk="1" hangingPunct="1">
              <a:lnSpc>
                <a:spcPct val="109000"/>
              </a:lnSpc>
              <a:buFont typeface="Wingdings" pitchFamily="4" charset="2"/>
              <a:buChar char="è"/>
              <a:tabLst>
                <a:tab pos="378726" algn="l"/>
                <a:tab pos="472327" algn="l"/>
                <a:tab pos="879853" algn="l"/>
                <a:tab pos="1287379" algn="l"/>
                <a:tab pos="1693465" algn="l"/>
                <a:tab pos="2098111" algn="l"/>
                <a:tab pos="2507077" algn="l"/>
                <a:tab pos="2913163" algn="l"/>
                <a:tab pos="3319249" algn="l"/>
                <a:tab pos="3723895" algn="l"/>
                <a:tab pos="4132861" algn="l"/>
                <a:tab pos="4537507" algn="l"/>
                <a:tab pos="4940713" algn="l"/>
                <a:tab pos="5348239" algn="l"/>
                <a:tab pos="5755765" algn="l"/>
                <a:tab pos="6161851" algn="l"/>
                <a:tab pos="6567937" algn="l"/>
                <a:tab pos="6972583" algn="l"/>
                <a:tab pos="7378669" algn="l"/>
                <a:tab pos="7786195" algn="l"/>
                <a:tab pos="8193721" algn="l"/>
              </a:tabLst>
            </a:pPr>
            <a:r>
              <a:rPr lang="en-GB" altLang="fr-FR" sz="1800">
                <a:latin typeface="Comic Sans MS" pitchFamily="4" charset="0"/>
              </a:rPr>
              <a:t>Stress/Emotions</a:t>
            </a:r>
          </a:p>
          <a:p>
            <a:pPr marL="377286" indent="-282244" eaLnBrk="1" hangingPunct="1">
              <a:lnSpc>
                <a:spcPct val="109000"/>
              </a:lnSpc>
              <a:buFont typeface="Wingdings" pitchFamily="4" charset="2"/>
              <a:buChar char="è"/>
              <a:tabLst>
                <a:tab pos="378726" algn="l"/>
                <a:tab pos="472327" algn="l"/>
                <a:tab pos="879853" algn="l"/>
                <a:tab pos="1287379" algn="l"/>
                <a:tab pos="1693465" algn="l"/>
                <a:tab pos="2098111" algn="l"/>
                <a:tab pos="2507077" algn="l"/>
                <a:tab pos="2913163" algn="l"/>
                <a:tab pos="3319249" algn="l"/>
                <a:tab pos="3723895" algn="l"/>
                <a:tab pos="4132861" algn="l"/>
                <a:tab pos="4537507" algn="l"/>
                <a:tab pos="4940713" algn="l"/>
                <a:tab pos="5348239" algn="l"/>
                <a:tab pos="5755765" algn="l"/>
                <a:tab pos="6161851" algn="l"/>
                <a:tab pos="6567937" algn="l"/>
                <a:tab pos="6972583" algn="l"/>
                <a:tab pos="7378669" algn="l"/>
                <a:tab pos="7786195" algn="l"/>
                <a:tab pos="8193721" algn="l"/>
              </a:tabLst>
            </a:pPr>
            <a:r>
              <a:rPr lang="en-GB" altLang="fr-FR" sz="1800">
                <a:latin typeface="Comic Sans MS" pitchFamily="4" charset="0"/>
              </a:rPr>
              <a:t>Chirurgie</a:t>
            </a:r>
          </a:p>
          <a:p>
            <a:pPr marL="377286" indent="-282244" eaLnBrk="1" hangingPunct="1">
              <a:lnSpc>
                <a:spcPct val="109000"/>
              </a:lnSpc>
              <a:buFont typeface="Wingdings" pitchFamily="4" charset="2"/>
              <a:buChar char="è"/>
              <a:tabLst>
                <a:tab pos="378726" algn="l"/>
                <a:tab pos="472327" algn="l"/>
                <a:tab pos="879853" algn="l"/>
                <a:tab pos="1287379" algn="l"/>
                <a:tab pos="1693465" algn="l"/>
                <a:tab pos="2098111" algn="l"/>
                <a:tab pos="2507077" algn="l"/>
                <a:tab pos="2913163" algn="l"/>
                <a:tab pos="3319249" algn="l"/>
                <a:tab pos="3723895" algn="l"/>
                <a:tab pos="4132861" algn="l"/>
                <a:tab pos="4537507" algn="l"/>
                <a:tab pos="4940713" algn="l"/>
                <a:tab pos="5348239" algn="l"/>
                <a:tab pos="5755765" algn="l"/>
                <a:tab pos="6161851" algn="l"/>
                <a:tab pos="6567937" algn="l"/>
                <a:tab pos="6972583" algn="l"/>
                <a:tab pos="7378669" algn="l"/>
                <a:tab pos="7786195" algn="l"/>
                <a:tab pos="8193721" algn="l"/>
              </a:tabLst>
            </a:pPr>
            <a:r>
              <a:rPr lang="en-GB" altLang="fr-FR" sz="1800">
                <a:latin typeface="Comic Sans MS" pitchFamily="4" charset="0"/>
              </a:rPr>
              <a:t>Parfois, on ne sait pas…</a:t>
            </a:r>
          </a:p>
        </p:txBody>
      </p:sp>
      <p:pic>
        <p:nvPicPr>
          <p:cNvPr id="22532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4321" y="3705510"/>
            <a:ext cx="1392480" cy="196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1109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>
          <a:xfrm>
            <a:off x="456480" y="228985"/>
            <a:ext cx="8231040" cy="1142039"/>
          </a:xfrm>
        </p:spPr>
        <p:txBody>
          <a:bodyPr/>
          <a:lstStyle/>
          <a:p>
            <a:pPr eaLnBrk="1" hangingPunct="1"/>
            <a:r>
              <a:rPr lang="en-GB" altLang="fr-FR" smtClean="0">
                <a:latin typeface="Comic Sans MS" pitchFamily="4" charset="0"/>
              </a:rPr>
              <a:t>Crise vaso-occlusive osseuse</a:t>
            </a:r>
            <a:endParaRPr lang="fr-FR" altLang="fr-FR" smtClean="0">
              <a:latin typeface="Trebuchet MS" pitchFamily="4" charset="0"/>
            </a:endParaRPr>
          </a:p>
        </p:txBody>
      </p:sp>
      <p:pic>
        <p:nvPicPr>
          <p:cNvPr id="24579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3760" y="2312884"/>
            <a:ext cx="4492800" cy="429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ZoneTexte 4"/>
          <p:cNvSpPr txBox="1">
            <a:spLocks noChangeArrowheads="1"/>
          </p:cNvSpPr>
          <p:nvPr/>
        </p:nvSpPr>
        <p:spPr bwMode="auto">
          <a:xfrm>
            <a:off x="262080" y="1769946"/>
            <a:ext cx="8802720" cy="446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>
            <a:lvl1pPr marL="415925" indent="-311150" defTabSz="495300" eaLnBrk="0">
              <a:tabLst>
                <a:tab pos="417513" algn="l"/>
                <a:tab pos="520700" algn="l"/>
                <a:tab pos="969963" algn="l"/>
                <a:tab pos="1419225" algn="l"/>
                <a:tab pos="1866900" algn="l"/>
                <a:tab pos="2312988" algn="l"/>
                <a:tab pos="2763838" algn="l"/>
                <a:tab pos="3211513" algn="l"/>
                <a:tab pos="3659188" algn="l"/>
                <a:tab pos="4103688" algn="l"/>
                <a:tab pos="4554538" algn="l"/>
                <a:tab pos="5000625" algn="l"/>
                <a:tab pos="5446713" algn="l"/>
                <a:tab pos="5895975" algn="l"/>
                <a:tab pos="6345238" algn="l"/>
                <a:tab pos="6792913" algn="l"/>
                <a:tab pos="7240588" algn="l"/>
                <a:tab pos="7685088" algn="l"/>
                <a:tab pos="8132763" algn="l"/>
                <a:tab pos="8582025" algn="l"/>
                <a:tab pos="9031288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495300" eaLnBrk="0">
              <a:tabLst>
                <a:tab pos="417513" algn="l"/>
                <a:tab pos="520700" algn="l"/>
                <a:tab pos="969963" algn="l"/>
                <a:tab pos="1419225" algn="l"/>
                <a:tab pos="1866900" algn="l"/>
                <a:tab pos="2312988" algn="l"/>
                <a:tab pos="2763838" algn="l"/>
                <a:tab pos="3211513" algn="l"/>
                <a:tab pos="3659188" algn="l"/>
                <a:tab pos="4103688" algn="l"/>
                <a:tab pos="4554538" algn="l"/>
                <a:tab pos="5000625" algn="l"/>
                <a:tab pos="5446713" algn="l"/>
                <a:tab pos="5895975" algn="l"/>
                <a:tab pos="6345238" algn="l"/>
                <a:tab pos="6792913" algn="l"/>
                <a:tab pos="7240588" algn="l"/>
                <a:tab pos="7685088" algn="l"/>
                <a:tab pos="8132763" algn="l"/>
                <a:tab pos="8582025" algn="l"/>
                <a:tab pos="9031288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tabLst>
                <a:tab pos="417513" algn="l"/>
                <a:tab pos="520700" algn="l"/>
                <a:tab pos="969963" algn="l"/>
                <a:tab pos="1419225" algn="l"/>
                <a:tab pos="1866900" algn="l"/>
                <a:tab pos="2312988" algn="l"/>
                <a:tab pos="2763838" algn="l"/>
                <a:tab pos="3211513" algn="l"/>
                <a:tab pos="3659188" algn="l"/>
                <a:tab pos="4103688" algn="l"/>
                <a:tab pos="4554538" algn="l"/>
                <a:tab pos="5000625" algn="l"/>
                <a:tab pos="5446713" algn="l"/>
                <a:tab pos="5895975" algn="l"/>
                <a:tab pos="6345238" algn="l"/>
                <a:tab pos="6792913" algn="l"/>
                <a:tab pos="7240588" algn="l"/>
                <a:tab pos="7685088" algn="l"/>
                <a:tab pos="8132763" algn="l"/>
                <a:tab pos="8582025" algn="l"/>
                <a:tab pos="9031288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tabLst>
                <a:tab pos="417513" algn="l"/>
                <a:tab pos="520700" algn="l"/>
                <a:tab pos="969963" algn="l"/>
                <a:tab pos="1419225" algn="l"/>
                <a:tab pos="1866900" algn="l"/>
                <a:tab pos="2312988" algn="l"/>
                <a:tab pos="2763838" algn="l"/>
                <a:tab pos="3211513" algn="l"/>
                <a:tab pos="3659188" algn="l"/>
                <a:tab pos="4103688" algn="l"/>
                <a:tab pos="4554538" algn="l"/>
                <a:tab pos="5000625" algn="l"/>
                <a:tab pos="5446713" algn="l"/>
                <a:tab pos="5895975" algn="l"/>
                <a:tab pos="6345238" algn="l"/>
                <a:tab pos="6792913" algn="l"/>
                <a:tab pos="7240588" algn="l"/>
                <a:tab pos="7685088" algn="l"/>
                <a:tab pos="8132763" algn="l"/>
                <a:tab pos="8582025" algn="l"/>
                <a:tab pos="9031288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tabLst>
                <a:tab pos="417513" algn="l"/>
                <a:tab pos="520700" algn="l"/>
                <a:tab pos="969963" algn="l"/>
                <a:tab pos="1419225" algn="l"/>
                <a:tab pos="1866900" algn="l"/>
                <a:tab pos="2312988" algn="l"/>
                <a:tab pos="2763838" algn="l"/>
                <a:tab pos="3211513" algn="l"/>
                <a:tab pos="3659188" algn="l"/>
                <a:tab pos="4103688" algn="l"/>
                <a:tab pos="4554538" algn="l"/>
                <a:tab pos="5000625" algn="l"/>
                <a:tab pos="5446713" algn="l"/>
                <a:tab pos="5895975" algn="l"/>
                <a:tab pos="6345238" algn="l"/>
                <a:tab pos="6792913" algn="l"/>
                <a:tab pos="7240588" algn="l"/>
                <a:tab pos="7685088" algn="l"/>
                <a:tab pos="8132763" algn="l"/>
                <a:tab pos="8582025" algn="l"/>
                <a:tab pos="9031288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417513" algn="l"/>
                <a:tab pos="520700" algn="l"/>
                <a:tab pos="969963" algn="l"/>
                <a:tab pos="1419225" algn="l"/>
                <a:tab pos="1866900" algn="l"/>
                <a:tab pos="2312988" algn="l"/>
                <a:tab pos="2763838" algn="l"/>
                <a:tab pos="3211513" algn="l"/>
                <a:tab pos="3659188" algn="l"/>
                <a:tab pos="4103688" algn="l"/>
                <a:tab pos="4554538" algn="l"/>
                <a:tab pos="5000625" algn="l"/>
                <a:tab pos="5446713" algn="l"/>
                <a:tab pos="5895975" algn="l"/>
                <a:tab pos="6345238" algn="l"/>
                <a:tab pos="6792913" algn="l"/>
                <a:tab pos="7240588" algn="l"/>
                <a:tab pos="7685088" algn="l"/>
                <a:tab pos="8132763" algn="l"/>
                <a:tab pos="8582025" algn="l"/>
                <a:tab pos="9031288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417513" algn="l"/>
                <a:tab pos="520700" algn="l"/>
                <a:tab pos="969963" algn="l"/>
                <a:tab pos="1419225" algn="l"/>
                <a:tab pos="1866900" algn="l"/>
                <a:tab pos="2312988" algn="l"/>
                <a:tab pos="2763838" algn="l"/>
                <a:tab pos="3211513" algn="l"/>
                <a:tab pos="3659188" algn="l"/>
                <a:tab pos="4103688" algn="l"/>
                <a:tab pos="4554538" algn="l"/>
                <a:tab pos="5000625" algn="l"/>
                <a:tab pos="5446713" algn="l"/>
                <a:tab pos="5895975" algn="l"/>
                <a:tab pos="6345238" algn="l"/>
                <a:tab pos="6792913" algn="l"/>
                <a:tab pos="7240588" algn="l"/>
                <a:tab pos="7685088" algn="l"/>
                <a:tab pos="8132763" algn="l"/>
                <a:tab pos="8582025" algn="l"/>
                <a:tab pos="9031288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417513" algn="l"/>
                <a:tab pos="520700" algn="l"/>
                <a:tab pos="969963" algn="l"/>
                <a:tab pos="1419225" algn="l"/>
                <a:tab pos="1866900" algn="l"/>
                <a:tab pos="2312988" algn="l"/>
                <a:tab pos="2763838" algn="l"/>
                <a:tab pos="3211513" algn="l"/>
                <a:tab pos="3659188" algn="l"/>
                <a:tab pos="4103688" algn="l"/>
                <a:tab pos="4554538" algn="l"/>
                <a:tab pos="5000625" algn="l"/>
                <a:tab pos="5446713" algn="l"/>
                <a:tab pos="5895975" algn="l"/>
                <a:tab pos="6345238" algn="l"/>
                <a:tab pos="6792913" algn="l"/>
                <a:tab pos="7240588" algn="l"/>
                <a:tab pos="7685088" algn="l"/>
                <a:tab pos="8132763" algn="l"/>
                <a:tab pos="8582025" algn="l"/>
                <a:tab pos="9031288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tabLst>
                <a:tab pos="417513" algn="l"/>
                <a:tab pos="520700" algn="l"/>
                <a:tab pos="969963" algn="l"/>
                <a:tab pos="1419225" algn="l"/>
                <a:tab pos="1866900" algn="l"/>
                <a:tab pos="2312988" algn="l"/>
                <a:tab pos="2763838" algn="l"/>
                <a:tab pos="3211513" algn="l"/>
                <a:tab pos="3659188" algn="l"/>
                <a:tab pos="4103688" algn="l"/>
                <a:tab pos="4554538" algn="l"/>
                <a:tab pos="5000625" algn="l"/>
                <a:tab pos="5446713" algn="l"/>
                <a:tab pos="5895975" algn="l"/>
                <a:tab pos="6345238" algn="l"/>
                <a:tab pos="6792913" algn="l"/>
                <a:tab pos="7240588" algn="l"/>
                <a:tab pos="7685088" algn="l"/>
                <a:tab pos="8132763" algn="l"/>
                <a:tab pos="8582025" algn="l"/>
                <a:tab pos="9031288" algn="l"/>
              </a:tabLs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/>
            <a:r>
              <a:rPr lang="fr-FR" altLang="fr-FR" sz="2800">
                <a:solidFill>
                  <a:srgbClr val="000000"/>
                </a:solidFill>
                <a:latin typeface="Comic Sans MS" pitchFamily="4" charset="0"/>
              </a:rPr>
              <a:t>Evolution en quatre phases:</a:t>
            </a:r>
          </a:p>
          <a:p>
            <a:pPr eaLnBrk="1">
              <a:spcAft>
                <a:spcPts val="1202"/>
              </a:spcAft>
            </a:pPr>
            <a:endParaRPr lang="fr-FR" altLang="fr-FR" sz="2000">
              <a:solidFill>
                <a:srgbClr val="000000"/>
              </a:solidFill>
              <a:latin typeface="Comic Sans MS" pitchFamily="4" charset="0"/>
            </a:endParaRPr>
          </a:p>
          <a:p>
            <a:pPr eaLnBrk="1">
              <a:spcAft>
                <a:spcPts val="1202"/>
              </a:spcAft>
              <a:buFontTx/>
              <a:buChar char="-"/>
            </a:pPr>
            <a:r>
              <a:rPr lang="fr-FR" altLang="fr-FR" sz="2000">
                <a:solidFill>
                  <a:srgbClr val="000000"/>
                </a:solidFill>
                <a:latin typeface="Comic Sans MS" pitchFamily="4" charset="0"/>
              </a:rPr>
              <a:t>Prodrome: engourdissement, </a:t>
            </a:r>
          </a:p>
          <a:p>
            <a:pPr eaLnBrk="1">
              <a:spcAft>
                <a:spcPts val="1202"/>
              </a:spcAft>
            </a:pPr>
            <a:r>
              <a:rPr lang="fr-FR" altLang="fr-FR" sz="2000">
                <a:solidFill>
                  <a:srgbClr val="000000"/>
                </a:solidFill>
                <a:latin typeface="Comic Sans MS" pitchFamily="4" charset="0"/>
              </a:rPr>
              <a:t>douleur, paresthésies</a:t>
            </a:r>
          </a:p>
          <a:p>
            <a:pPr eaLnBrk="1">
              <a:spcAft>
                <a:spcPts val="1202"/>
              </a:spcAft>
              <a:buFontTx/>
              <a:buChar char="-"/>
            </a:pPr>
            <a:r>
              <a:rPr lang="fr-FR" altLang="fr-FR" sz="2000">
                <a:solidFill>
                  <a:srgbClr val="000000"/>
                </a:solidFill>
                <a:latin typeface="Comic Sans MS" pitchFamily="4" charset="0"/>
              </a:rPr>
              <a:t>Initiale: douleur croissante </a:t>
            </a:r>
          </a:p>
          <a:p>
            <a:pPr eaLnBrk="1">
              <a:spcAft>
                <a:spcPts val="1202"/>
              </a:spcAft>
            </a:pPr>
            <a:r>
              <a:rPr lang="fr-FR" altLang="fr-FR" sz="2000">
                <a:solidFill>
                  <a:srgbClr val="000000"/>
                </a:solidFill>
                <a:latin typeface="Comic Sans MS" pitchFamily="4" charset="0"/>
              </a:rPr>
              <a:t>sur 2 à 3 jours, SF généraux,</a:t>
            </a:r>
          </a:p>
          <a:p>
            <a:pPr eaLnBrk="1">
              <a:spcAft>
                <a:spcPts val="1202"/>
              </a:spcAft>
            </a:pPr>
            <a:r>
              <a:rPr lang="fr-FR" altLang="fr-FR" sz="2000">
                <a:solidFill>
                  <a:srgbClr val="000000"/>
                </a:solidFill>
                <a:latin typeface="Comic Sans MS" pitchFamily="4" charset="0"/>
              </a:rPr>
              <a:t>anxiété</a:t>
            </a:r>
          </a:p>
          <a:p>
            <a:pPr eaLnBrk="1">
              <a:spcAft>
                <a:spcPts val="1202"/>
              </a:spcAft>
              <a:buFontTx/>
              <a:buChar char="-"/>
            </a:pPr>
            <a:r>
              <a:rPr lang="fr-FR" altLang="fr-FR" sz="2000">
                <a:solidFill>
                  <a:srgbClr val="000000"/>
                </a:solidFill>
                <a:latin typeface="Comic Sans MS" pitchFamily="4" charset="0"/>
              </a:rPr>
              <a:t>Phase d’état: 4 à 5 jours</a:t>
            </a:r>
          </a:p>
          <a:p>
            <a:pPr eaLnBrk="1">
              <a:spcAft>
                <a:spcPts val="1202"/>
              </a:spcAft>
              <a:buFontTx/>
              <a:buChar char="-"/>
            </a:pPr>
            <a:r>
              <a:rPr lang="fr-FR" altLang="fr-FR" sz="2000">
                <a:solidFill>
                  <a:srgbClr val="000000"/>
                </a:solidFill>
                <a:latin typeface="Comic Sans MS" pitchFamily="4" charset="0"/>
              </a:rPr>
              <a:t>Résolution</a:t>
            </a:r>
            <a:endParaRPr lang="en-GB" altLang="fr-FR" sz="2000">
              <a:latin typeface="Comic Sans MS" pitchFamily="4" charset="0"/>
            </a:endParaRPr>
          </a:p>
          <a:p>
            <a:pPr eaLnBrk="1"/>
            <a:endParaRPr lang="fr-FR" altLang="fr-FR" sz="160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982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/>
          </p:nvPr>
        </p:nvSpPr>
        <p:spPr>
          <a:xfrm>
            <a:off x="180000" y="142576"/>
            <a:ext cx="8229600" cy="1143480"/>
          </a:xfrm>
        </p:spPr>
        <p:txBody>
          <a:bodyPr/>
          <a:lstStyle/>
          <a:p>
            <a:pPr eaLnBrk="1" hangingPunct="1"/>
            <a:r>
              <a:rPr lang="fr-FR" altLang="fr-FR" smtClean="0">
                <a:latin typeface="Comic Sans MS" pitchFamily="4" charset="0"/>
              </a:rPr>
              <a:t>Prise en charge</a:t>
            </a:r>
          </a:p>
        </p:txBody>
      </p:sp>
      <p:sp>
        <p:nvSpPr>
          <p:cNvPr id="49155" name="Espace réservé du contenu 2"/>
          <p:cNvSpPr>
            <a:spLocks noGrp="1"/>
          </p:cNvSpPr>
          <p:nvPr>
            <p:ph idx="1"/>
          </p:nvPr>
        </p:nvSpPr>
        <p:spPr>
          <a:xfrm>
            <a:off x="148321" y="1147800"/>
            <a:ext cx="4631039" cy="4009381"/>
          </a:xfrm>
          <a:noFill/>
          <a:ln w="254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/>
          <a:lstStyle>
            <a:lvl1pPr marL="371475" indent="-371475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/>
            <a:r>
              <a:rPr lang="fr-FR" altLang="fr-FR" sz="2800" u="sng">
                <a:solidFill>
                  <a:schemeClr val="tx1"/>
                </a:solidFill>
                <a:latin typeface="Comic Sans MS" pitchFamily="4" charset="0"/>
                <a:ea typeface="ＭＳ Ｐゴシック" pitchFamily="4" charset="-128"/>
              </a:rPr>
              <a:t>Complications aiguës:</a:t>
            </a:r>
          </a:p>
          <a:p>
            <a:pPr eaLnBrk="1" hangingPunct="1">
              <a:buFontTx/>
              <a:buChar char="-"/>
            </a:pPr>
            <a:r>
              <a:rPr lang="fr-FR" altLang="fr-FR" sz="2000">
                <a:solidFill>
                  <a:schemeClr val="tx1"/>
                </a:solidFill>
                <a:latin typeface="Comic Sans MS" pitchFamily="4" charset="0"/>
                <a:ea typeface="ＭＳ Ｐゴシック" pitchFamily="4" charset="-128"/>
              </a:rPr>
              <a:t>Facteurs déclenchants</a:t>
            </a:r>
          </a:p>
          <a:p>
            <a:pPr eaLnBrk="1" hangingPunct="1">
              <a:buFontTx/>
              <a:buChar char="-"/>
            </a:pPr>
            <a:r>
              <a:rPr lang="fr-FR" altLang="fr-FR" sz="2000">
                <a:solidFill>
                  <a:schemeClr val="tx1"/>
                </a:solidFill>
                <a:latin typeface="Comic Sans MS" pitchFamily="4" charset="0"/>
                <a:ea typeface="ＭＳ Ｐゴシック" pitchFamily="4" charset="-128"/>
              </a:rPr>
              <a:t>Hyperhydratation</a:t>
            </a:r>
          </a:p>
          <a:p>
            <a:pPr eaLnBrk="1" hangingPunct="1">
              <a:buFontTx/>
              <a:buChar char="-"/>
            </a:pPr>
            <a:r>
              <a:rPr lang="fr-FR" altLang="fr-FR" sz="2000">
                <a:solidFill>
                  <a:schemeClr val="tx1"/>
                </a:solidFill>
                <a:latin typeface="Comic Sans MS" pitchFamily="4" charset="0"/>
                <a:ea typeface="ＭＳ Ｐゴシック" pitchFamily="4" charset="-128"/>
              </a:rPr>
              <a:t>Réchauffer</a:t>
            </a:r>
          </a:p>
          <a:p>
            <a:pPr eaLnBrk="1" hangingPunct="1">
              <a:buFontTx/>
              <a:buChar char="-"/>
            </a:pPr>
            <a:r>
              <a:rPr lang="fr-FR" altLang="fr-FR" sz="2000">
                <a:solidFill>
                  <a:schemeClr val="tx1"/>
                </a:solidFill>
                <a:latin typeface="Comic Sans MS" pitchFamily="4" charset="0"/>
                <a:ea typeface="ＭＳ Ｐゴシック" pitchFamily="4" charset="-128"/>
              </a:rPr>
              <a:t>Oxygéner</a:t>
            </a:r>
          </a:p>
          <a:p>
            <a:pPr eaLnBrk="1" hangingPunct="1">
              <a:buFontTx/>
              <a:buChar char="-"/>
            </a:pPr>
            <a:r>
              <a:rPr lang="fr-FR" altLang="fr-FR" sz="2000">
                <a:solidFill>
                  <a:schemeClr val="tx1"/>
                </a:solidFill>
                <a:latin typeface="Comic Sans MS" pitchFamily="4" charset="0"/>
                <a:ea typeface="ＭＳ Ｐゴシック" pitchFamily="4" charset="-128"/>
              </a:rPr>
              <a:t>Antalgiques</a:t>
            </a:r>
          </a:p>
          <a:p>
            <a:pPr eaLnBrk="1" hangingPunct="1">
              <a:buFontTx/>
              <a:buChar char="-"/>
            </a:pPr>
            <a:r>
              <a:rPr lang="fr-FR" altLang="fr-FR" sz="2000">
                <a:solidFill>
                  <a:schemeClr val="tx1"/>
                </a:solidFill>
                <a:latin typeface="Comic Sans MS" pitchFamily="4" charset="0"/>
                <a:ea typeface="ＭＳ Ｐゴシック" pitchFamily="4" charset="-128"/>
              </a:rPr>
              <a:t>Traiter l’infection</a:t>
            </a:r>
          </a:p>
          <a:p>
            <a:pPr eaLnBrk="1" hangingPunct="1">
              <a:buFontTx/>
              <a:buChar char="-"/>
            </a:pPr>
            <a:r>
              <a:rPr lang="fr-FR" altLang="fr-FR" sz="2000">
                <a:solidFill>
                  <a:schemeClr val="tx1"/>
                </a:solidFill>
                <a:latin typeface="Comic Sans MS" pitchFamily="4" charset="0"/>
                <a:ea typeface="ＭＳ Ｐゴシック" pitchFamily="4" charset="-128"/>
              </a:rPr>
              <a:t>Prévenir la thrombose</a:t>
            </a:r>
          </a:p>
          <a:p>
            <a:pPr eaLnBrk="1" hangingPunct="1">
              <a:buFontTx/>
              <a:buChar char="-"/>
            </a:pPr>
            <a:r>
              <a:rPr lang="fr-FR" altLang="fr-FR" sz="2000">
                <a:solidFill>
                  <a:schemeClr val="tx1"/>
                </a:solidFill>
                <a:latin typeface="Comic Sans MS" pitchFamily="4" charset="0"/>
                <a:ea typeface="ＭＳ Ｐゴシック" pitchFamily="4" charset="-128"/>
              </a:rPr>
              <a:t>Prévention du STA</a:t>
            </a:r>
          </a:p>
          <a:p>
            <a:pPr eaLnBrk="1" hangingPunct="1">
              <a:buFontTx/>
              <a:buChar char="-"/>
            </a:pPr>
            <a:r>
              <a:rPr lang="fr-FR" altLang="fr-FR" sz="2000">
                <a:solidFill>
                  <a:schemeClr val="tx1"/>
                </a:solidFill>
                <a:latin typeface="Comic Sans MS" pitchFamily="4" charset="0"/>
                <a:ea typeface="ＭＳ Ｐゴシック" pitchFamily="4" charset="-128"/>
              </a:rPr>
              <a:t>Prise en charge psychologique</a:t>
            </a:r>
          </a:p>
          <a:p>
            <a:pPr eaLnBrk="1" hangingPunct="1">
              <a:buFontTx/>
              <a:buNone/>
            </a:pPr>
            <a:endParaRPr lang="fr-FR" altLang="fr-FR" sz="2800">
              <a:solidFill>
                <a:schemeClr val="tx1"/>
              </a:solidFill>
              <a:latin typeface="Comic Sans MS" pitchFamily="4" charset="0"/>
              <a:ea typeface="ＭＳ Ｐゴシック" pitchFamily="4" charset="-128"/>
            </a:endParaRPr>
          </a:p>
        </p:txBody>
      </p:sp>
      <p:grpSp>
        <p:nvGrpSpPr>
          <p:cNvPr id="2" name="Grouper 7"/>
          <p:cNvGrpSpPr>
            <a:grpSpLocks/>
          </p:cNvGrpSpPr>
          <p:nvPr/>
        </p:nvGrpSpPr>
        <p:grpSpPr bwMode="auto">
          <a:xfrm>
            <a:off x="4049280" y="1700820"/>
            <a:ext cx="5029920" cy="2674360"/>
            <a:chOff x="4741414" y="1874837"/>
            <a:chExt cx="5412695" cy="2566041"/>
          </a:xfrm>
        </p:grpSpPr>
        <p:sp>
          <p:nvSpPr>
            <p:cNvPr id="4" name="ZoneTexte 3"/>
            <p:cNvSpPr txBox="1">
              <a:spLocks noChangeArrowheads="1"/>
            </p:cNvSpPr>
            <p:nvPr/>
          </p:nvSpPr>
          <p:spPr bwMode="auto">
            <a:xfrm>
              <a:off x="5717036" y="1874837"/>
              <a:ext cx="4437073" cy="2566041"/>
            </a:xfrm>
            <a:prstGeom prst="rect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chemeClr val="tx2">
                  <a:lumMod val="60000"/>
                  <a:lumOff val="40000"/>
                  <a:alpha val="43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100662" tIns="50334" rIns="100662" bIns="50334">
              <a:spAutoFit/>
            </a:bodyPr>
            <a:lstStyle>
              <a:lvl1pPr defTabSz="496888"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1pPr>
              <a:lvl2pPr marL="37931725" indent="-37474525" defTabSz="496888"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2pPr>
              <a:lvl3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3pPr>
              <a:lvl4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4pPr>
              <a:lvl5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5pPr>
              <a:lvl6pPr marL="4572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6pPr>
              <a:lvl7pPr marL="9144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7pPr>
              <a:lvl8pPr marL="13716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8pPr>
              <a:lvl9pPr marL="18288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  <a:buFont typeface="Arial" charset="0"/>
                <a:buChar char="•"/>
              </a:pPr>
              <a:r>
                <a:rPr lang="fr-FR" altLang="fr-FR" sz="2800">
                  <a:solidFill>
                    <a:srgbClr val="000000"/>
                  </a:solidFill>
                  <a:latin typeface="Comic Sans MS" pitchFamily="4" charset="0"/>
                </a:rPr>
                <a:t> </a:t>
              </a:r>
              <a:r>
                <a:rPr lang="fr-FR" altLang="fr-FR" sz="2800" u="sng">
                  <a:solidFill>
                    <a:srgbClr val="000000"/>
                  </a:solidFill>
                  <a:latin typeface="Comic Sans MS" pitchFamily="4" charset="0"/>
                </a:rPr>
                <a:t>Signes de gravité:</a:t>
              </a:r>
              <a:endParaRPr lang="fr-FR" altLang="fr-FR" b="1" u="sng">
                <a:solidFill>
                  <a:srgbClr val="000000"/>
                </a:solidFill>
                <a:latin typeface="Comic Sans MS" pitchFamily="4" charset="0"/>
              </a:endParaRPr>
            </a:p>
            <a:p>
              <a:pPr eaLnBrk="1" hangingPunct="1">
                <a:lnSpc>
                  <a:spcPct val="100000"/>
                </a:lnSpc>
                <a:buClrTx/>
                <a:buSzTx/>
              </a:pPr>
              <a:r>
                <a:rPr lang="fr-FR" altLang="fr-FR" sz="2000">
                  <a:solidFill>
                    <a:srgbClr val="000000"/>
                  </a:solidFill>
                  <a:latin typeface="Comic Sans MS" pitchFamily="4" charset="0"/>
                </a:rPr>
                <a:t>	- SF respiratoire</a:t>
              </a:r>
            </a:p>
            <a:p>
              <a:pPr eaLnBrk="1" hangingPunct="1">
                <a:lnSpc>
                  <a:spcPct val="100000"/>
                </a:lnSpc>
                <a:buClrTx/>
                <a:buSzTx/>
              </a:pPr>
              <a:r>
                <a:rPr lang="fr-FR" altLang="fr-FR" sz="2000">
                  <a:solidFill>
                    <a:srgbClr val="000000"/>
                  </a:solidFill>
                  <a:latin typeface="Comic Sans MS" pitchFamily="4" charset="0"/>
                </a:rPr>
                <a:t>	- SF neurologique</a:t>
              </a:r>
            </a:p>
            <a:p>
              <a:pPr eaLnBrk="1" hangingPunct="1">
                <a:lnSpc>
                  <a:spcPct val="100000"/>
                </a:lnSpc>
                <a:buClrTx/>
                <a:buSzTx/>
              </a:pPr>
              <a:r>
                <a:rPr lang="fr-FR" altLang="fr-FR" sz="2000">
                  <a:solidFill>
                    <a:srgbClr val="000000"/>
                  </a:solidFill>
                  <a:latin typeface="Comic Sans MS" pitchFamily="4" charset="0"/>
                </a:rPr>
                <a:t>	- Fièvre&gt;39,0°C</a:t>
              </a:r>
            </a:p>
            <a:p>
              <a:pPr eaLnBrk="1" hangingPunct="1">
                <a:lnSpc>
                  <a:spcPct val="100000"/>
                </a:lnSpc>
                <a:buClrTx/>
                <a:buSzTx/>
              </a:pPr>
              <a:r>
                <a:rPr lang="fr-FR" altLang="fr-FR" sz="2000">
                  <a:solidFill>
                    <a:srgbClr val="000000"/>
                  </a:solidFill>
                  <a:latin typeface="Comic Sans MS" pitchFamily="4" charset="0"/>
                </a:rPr>
                <a:t>	- Mauvaise tolérance anémie</a:t>
              </a:r>
            </a:p>
            <a:p>
              <a:pPr eaLnBrk="1" hangingPunct="1">
                <a:lnSpc>
                  <a:spcPct val="100000"/>
                </a:lnSpc>
                <a:buClrTx/>
                <a:buSzTx/>
              </a:pPr>
              <a:r>
                <a:rPr lang="fr-FR" altLang="fr-FR" sz="2000">
                  <a:solidFill>
                    <a:srgbClr val="000000"/>
                  </a:solidFill>
                  <a:latin typeface="Comic Sans MS" pitchFamily="4" charset="0"/>
                </a:rPr>
                <a:t>	- Défaillance hémodynamique</a:t>
              </a:r>
            </a:p>
            <a:p>
              <a:pPr eaLnBrk="1" hangingPunct="1">
                <a:lnSpc>
                  <a:spcPct val="100000"/>
                </a:lnSpc>
                <a:buClrTx/>
                <a:buSzTx/>
              </a:pPr>
              <a:r>
                <a:rPr lang="fr-FR" altLang="fr-FR" sz="2000">
                  <a:solidFill>
                    <a:srgbClr val="000000"/>
                  </a:solidFill>
                  <a:latin typeface="Comic Sans MS" pitchFamily="4" charset="0"/>
                </a:rPr>
                <a:t>	- Pathologie chronique</a:t>
              </a:r>
            </a:p>
            <a:p>
              <a:pPr eaLnBrk="1" hangingPunct="1">
                <a:lnSpc>
                  <a:spcPct val="100000"/>
                </a:lnSpc>
                <a:buClrTx/>
                <a:buSzTx/>
              </a:pPr>
              <a:r>
                <a:rPr lang="fr-FR" altLang="fr-FR" sz="2000">
                  <a:solidFill>
                    <a:srgbClr val="000000"/>
                  </a:solidFill>
                  <a:latin typeface="Comic Sans MS" pitchFamily="4" charset="0"/>
                </a:rPr>
                <a:t>	- Grossesse</a:t>
              </a:r>
            </a:p>
          </p:txBody>
        </p:sp>
        <p:sp>
          <p:nvSpPr>
            <p:cNvPr id="7" name="Flèche droite à entaille 6"/>
            <p:cNvSpPr>
              <a:spLocks noChangeArrowheads="1"/>
            </p:cNvSpPr>
            <p:nvPr/>
          </p:nvSpPr>
          <p:spPr bwMode="auto">
            <a:xfrm>
              <a:off x="4741414" y="3248367"/>
              <a:ext cx="990184" cy="304001"/>
            </a:xfrm>
            <a:prstGeom prst="notchedRightArrow">
              <a:avLst>
                <a:gd name="adj1" fmla="val 50000"/>
                <a:gd name="adj2" fmla="val 50004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04185">
                <a:defRPr/>
              </a:pPr>
              <a:endParaRPr lang="fr-FR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3" name="Grouper 9"/>
          <p:cNvGrpSpPr>
            <a:grpSpLocks/>
          </p:cNvGrpSpPr>
          <p:nvPr/>
        </p:nvGrpSpPr>
        <p:grpSpPr bwMode="auto">
          <a:xfrm>
            <a:off x="5470560" y="4327655"/>
            <a:ext cx="3456000" cy="1914385"/>
            <a:chOff x="6030912" y="4770435"/>
            <a:chExt cx="3810000" cy="2110093"/>
          </a:xfrm>
        </p:grpSpPr>
        <p:sp>
          <p:nvSpPr>
            <p:cNvPr id="5" name="ZoneTexte 4"/>
            <p:cNvSpPr txBox="1"/>
            <p:nvPr/>
          </p:nvSpPr>
          <p:spPr>
            <a:xfrm>
              <a:off x="6030912" y="5761034"/>
              <a:ext cx="3810000" cy="1119494"/>
            </a:xfrm>
            <a:prstGeom prst="rect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>
              <a:lvl1pPr defTabSz="496888"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1pPr>
              <a:lvl2pPr marL="37931725" indent="-37474525" defTabSz="496888"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2pPr>
              <a:lvl3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3pPr>
              <a:lvl4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4pPr>
              <a:lvl5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5pPr>
              <a:lvl6pPr marL="4572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6pPr>
              <a:lvl7pPr marL="9144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7pPr>
              <a:lvl8pPr marL="13716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8pPr>
              <a:lvl9pPr marL="18288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</a:pPr>
              <a:r>
                <a:rPr lang="fr-FR" altLang="fr-FR" sz="2000">
                  <a:solidFill>
                    <a:srgbClr val="000000"/>
                  </a:solidFill>
                  <a:latin typeface="Wingdings" pitchFamily="4" charset="2"/>
                </a:rPr>
                <a:t></a:t>
              </a:r>
              <a:r>
                <a:rPr lang="fr-FR" altLang="fr-FR" sz="2000">
                  <a:solidFill>
                    <a:srgbClr val="000000"/>
                  </a:solidFill>
                  <a:latin typeface="Comic Sans MS" pitchFamily="4" charset="0"/>
                </a:rPr>
                <a:t> Hospitalisation?</a:t>
              </a:r>
            </a:p>
            <a:p>
              <a:pPr eaLnBrk="1" hangingPunct="1">
                <a:lnSpc>
                  <a:spcPct val="100000"/>
                </a:lnSpc>
                <a:buClrTx/>
                <a:buSzTx/>
                <a:buFont typeface="Wingdings" pitchFamily="4" charset="2"/>
                <a:buChar char="è"/>
              </a:pPr>
              <a:r>
                <a:rPr lang="fr-FR" altLang="fr-FR" sz="2000">
                  <a:solidFill>
                    <a:srgbClr val="000000"/>
                  </a:solidFill>
                  <a:latin typeface="Comic Sans MS" pitchFamily="4" charset="0"/>
                </a:rPr>
                <a:t> Echange/transfusion?</a:t>
              </a:r>
            </a:p>
            <a:p>
              <a:pPr eaLnBrk="1" hangingPunct="1">
                <a:lnSpc>
                  <a:spcPct val="100000"/>
                </a:lnSpc>
                <a:buClrTx/>
                <a:buSzTx/>
                <a:buFont typeface="Wingdings" pitchFamily="4" charset="2"/>
                <a:buChar char="è"/>
              </a:pPr>
              <a:r>
                <a:rPr lang="fr-FR" altLang="fr-FR" sz="2000">
                  <a:solidFill>
                    <a:srgbClr val="000000"/>
                  </a:solidFill>
                  <a:latin typeface="Comic Sans MS" pitchFamily="4" charset="0"/>
                </a:rPr>
                <a:t> Diagnostic différentiel?</a:t>
              </a:r>
            </a:p>
          </p:txBody>
        </p:sp>
        <p:sp>
          <p:nvSpPr>
            <p:cNvPr id="9" name="Flèche droite à entaille 8"/>
            <p:cNvSpPr>
              <a:spLocks noChangeArrowheads="1"/>
            </p:cNvSpPr>
            <p:nvPr/>
          </p:nvSpPr>
          <p:spPr bwMode="auto">
            <a:xfrm rot="5400000">
              <a:off x="7212050" y="5113297"/>
              <a:ext cx="990524" cy="304800"/>
            </a:xfrm>
            <a:prstGeom prst="notchedRightArrow">
              <a:avLst>
                <a:gd name="adj1" fmla="val 50000"/>
                <a:gd name="adj2" fmla="val 49995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04185">
                <a:defRPr/>
              </a:pPr>
              <a:endParaRPr lang="fr-FR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8" name="Grouper 11"/>
          <p:cNvGrpSpPr>
            <a:grpSpLocks/>
          </p:cNvGrpSpPr>
          <p:nvPr/>
        </p:nvGrpSpPr>
        <p:grpSpPr bwMode="auto">
          <a:xfrm>
            <a:off x="148320" y="5157182"/>
            <a:ext cx="5253120" cy="1618730"/>
            <a:chOff x="163512" y="5882281"/>
            <a:chExt cx="5791200" cy="1788120"/>
          </a:xfrm>
        </p:grpSpPr>
        <p:sp>
          <p:nvSpPr>
            <p:cNvPr id="6" name="ZoneTexte 5"/>
            <p:cNvSpPr txBox="1"/>
            <p:nvPr/>
          </p:nvSpPr>
          <p:spPr>
            <a:xfrm>
              <a:off x="163512" y="5882281"/>
              <a:ext cx="5181600" cy="1788120"/>
            </a:xfrm>
            <a:prstGeom prst="rect">
              <a:avLst/>
            </a:prstGeom>
            <a:noFill/>
            <a:ln w="25400"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>
              <a:lvl1pPr defTabSz="496888"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1pPr>
              <a:lvl2pPr marL="37931725" indent="-37474525" defTabSz="496888"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2pPr>
              <a:lvl3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3pPr>
              <a:lvl4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4pPr>
              <a:lvl5pPr eaLnBrk="0"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5pPr>
              <a:lvl6pPr marL="4572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6pPr>
              <a:lvl7pPr marL="9144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7pPr>
              <a:lvl8pPr marL="13716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8pPr>
              <a:lvl9pPr marL="1828800" eaLnBrk="0" fontAlgn="base" hangingPunct="0">
                <a:lnSpc>
                  <a:spcPct val="81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Gothic" pitchFamily="49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buClrTx/>
                <a:buSzTx/>
              </a:pPr>
              <a:r>
                <a:rPr lang="fr-FR" altLang="fr-FR" sz="2000">
                  <a:solidFill>
                    <a:srgbClr val="000000"/>
                  </a:solidFill>
                  <a:latin typeface="Comic Sans MS" pitchFamily="4" charset="0"/>
                </a:rPr>
                <a:t>Pièges:</a:t>
              </a:r>
            </a:p>
            <a:p>
              <a:pPr eaLnBrk="1" hangingPunct="1">
                <a:lnSpc>
                  <a:spcPct val="100000"/>
                </a:lnSpc>
                <a:buClrTx/>
                <a:buSzTx/>
              </a:pPr>
              <a:r>
                <a:rPr lang="fr-FR" altLang="fr-FR" sz="2000">
                  <a:solidFill>
                    <a:srgbClr val="000000"/>
                  </a:solidFill>
                  <a:latin typeface="Wingdings" pitchFamily="4" charset="2"/>
                </a:rPr>
                <a:t></a:t>
              </a:r>
              <a:r>
                <a:rPr lang="fr-FR" altLang="fr-FR" sz="2000">
                  <a:solidFill>
                    <a:srgbClr val="000000"/>
                  </a:solidFill>
                  <a:latin typeface="Comic Sans MS" pitchFamily="4" charset="0"/>
                </a:rPr>
                <a:t> Froid</a:t>
              </a:r>
            </a:p>
            <a:p>
              <a:pPr eaLnBrk="1" hangingPunct="1">
                <a:lnSpc>
                  <a:spcPct val="100000"/>
                </a:lnSpc>
                <a:buClrTx/>
                <a:buSzTx/>
                <a:buFont typeface="Wingdings" pitchFamily="4" charset="2"/>
                <a:buChar char="è"/>
              </a:pPr>
              <a:r>
                <a:rPr lang="fr-FR" altLang="fr-FR" sz="2000">
                  <a:solidFill>
                    <a:srgbClr val="000000"/>
                  </a:solidFill>
                  <a:latin typeface="Comic Sans MS" pitchFamily="4" charset="0"/>
                </a:rPr>
                <a:t> Médicaments inducteurs de crise: BDZ, CS, </a:t>
              </a:r>
            </a:p>
            <a:p>
              <a:pPr eaLnBrk="1" hangingPunct="1">
                <a:lnSpc>
                  <a:spcPct val="100000"/>
                </a:lnSpc>
                <a:buClrTx/>
                <a:buSzTx/>
                <a:buFont typeface="Wingdings" pitchFamily="4" charset="2"/>
                <a:buChar char="è"/>
              </a:pPr>
              <a:r>
                <a:rPr lang="fr-FR" altLang="fr-FR" sz="2000">
                  <a:solidFill>
                    <a:srgbClr val="000000"/>
                  </a:solidFill>
                  <a:latin typeface="Comic Sans MS" pitchFamily="4" charset="0"/>
                </a:rPr>
                <a:t> Anticoagulants</a:t>
              </a:r>
            </a:p>
          </p:txBody>
        </p:sp>
        <p:sp>
          <p:nvSpPr>
            <p:cNvPr id="11" name="Flèche droite à entaille 10"/>
            <p:cNvSpPr>
              <a:spLocks noChangeArrowheads="1"/>
            </p:cNvSpPr>
            <p:nvPr/>
          </p:nvSpPr>
          <p:spPr bwMode="auto">
            <a:xfrm rot="10800000">
              <a:off x="5116512" y="6295903"/>
              <a:ext cx="838200" cy="305444"/>
            </a:xfrm>
            <a:prstGeom prst="notchedRightArrow">
              <a:avLst>
                <a:gd name="adj1" fmla="val 50000"/>
                <a:gd name="adj2" fmla="val 50005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04185">
                <a:defRPr/>
              </a:pPr>
              <a:endParaRPr lang="fr-FR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35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/>
          </p:nvPr>
        </p:nvSpPr>
        <p:spPr>
          <a:xfrm>
            <a:off x="180000" y="629336"/>
            <a:ext cx="8229600" cy="1143480"/>
          </a:xfrm>
        </p:spPr>
        <p:txBody>
          <a:bodyPr/>
          <a:lstStyle/>
          <a:p>
            <a:pPr eaLnBrk="1" hangingPunct="1"/>
            <a:r>
              <a:rPr lang="fr-FR" altLang="fr-FR" dirty="0" smtClean="0">
                <a:latin typeface="Comic Sans MS" pitchFamily="4" charset="0"/>
              </a:rPr>
              <a:t>Douleur aiguë</a:t>
            </a:r>
            <a:br>
              <a:rPr lang="fr-FR" altLang="fr-FR" dirty="0" smtClean="0">
                <a:latin typeface="Comic Sans MS" pitchFamily="4" charset="0"/>
              </a:rPr>
            </a:br>
            <a:r>
              <a:rPr lang="fr-FR" altLang="fr-FR" dirty="0" smtClean="0">
                <a:latin typeface="Comic Sans MS" pitchFamily="4" charset="0"/>
              </a:rPr>
              <a:t>Mesures associées</a:t>
            </a:r>
          </a:p>
        </p:txBody>
      </p:sp>
      <p:sp>
        <p:nvSpPr>
          <p:cNvPr id="26627" name="Espace réservé du contenu 2"/>
          <p:cNvSpPr>
            <a:spLocks noGrp="1"/>
          </p:cNvSpPr>
          <p:nvPr>
            <p:ph idx="1"/>
          </p:nvPr>
        </p:nvSpPr>
        <p:spPr>
          <a:xfrm>
            <a:off x="456481" y="1948525"/>
            <a:ext cx="8222400" cy="4522075"/>
          </a:xfrm>
        </p:spPr>
        <p:txBody>
          <a:bodyPr/>
          <a:lstStyle/>
          <a:p>
            <a:pPr eaLnBrk="1" hangingPunct="1">
              <a:spcAft>
                <a:spcPts val="1293"/>
              </a:spcAft>
            </a:pPr>
            <a:r>
              <a:rPr lang="fr-FR" altLang="fr-FR" sz="2700">
                <a:latin typeface="Comic Sans MS" pitchFamily="4" charset="0"/>
              </a:rPr>
              <a:t>Antalgiques palier I et II</a:t>
            </a:r>
          </a:p>
          <a:p>
            <a:pPr eaLnBrk="1" hangingPunct="1">
              <a:spcAft>
                <a:spcPts val="1293"/>
              </a:spcAft>
            </a:pPr>
            <a:r>
              <a:rPr lang="fr-FR" altLang="fr-FR" sz="2700">
                <a:latin typeface="Comic Sans MS" pitchFamily="4" charset="0"/>
              </a:rPr>
              <a:t>AINS – avec méfiance!</a:t>
            </a:r>
          </a:p>
          <a:p>
            <a:pPr eaLnBrk="1" hangingPunct="1">
              <a:spcAft>
                <a:spcPts val="1293"/>
              </a:spcAft>
            </a:pPr>
            <a:r>
              <a:rPr lang="fr-FR" altLang="fr-FR" sz="2700">
                <a:latin typeface="Comic Sans MS" pitchFamily="4" charset="0"/>
              </a:rPr>
              <a:t>Protoxyde d’azote – avec méfiance!</a:t>
            </a:r>
          </a:p>
          <a:p>
            <a:pPr eaLnBrk="1" hangingPunct="1">
              <a:spcAft>
                <a:spcPts val="1293"/>
              </a:spcAft>
            </a:pPr>
            <a:r>
              <a:rPr lang="fr-FR" altLang="fr-FR" sz="2700">
                <a:latin typeface="Comic Sans MS" pitchFamily="4" charset="0"/>
              </a:rPr>
              <a:t>HBPM + BC</a:t>
            </a:r>
          </a:p>
          <a:p>
            <a:pPr eaLnBrk="1" hangingPunct="1">
              <a:spcAft>
                <a:spcPts val="1293"/>
              </a:spcAft>
            </a:pPr>
            <a:r>
              <a:rPr lang="fr-FR" altLang="fr-FR" sz="2700">
                <a:latin typeface="Comic Sans MS" pitchFamily="4" charset="0"/>
              </a:rPr>
              <a:t>O2 - discuté</a:t>
            </a:r>
          </a:p>
          <a:p>
            <a:pPr eaLnBrk="1" hangingPunct="1">
              <a:spcAft>
                <a:spcPts val="1293"/>
              </a:spcAft>
            </a:pPr>
            <a:r>
              <a:rPr lang="fr-FR" altLang="fr-FR" sz="2700">
                <a:latin typeface="Comic Sans MS" pitchFamily="4" charset="0"/>
              </a:rPr>
              <a:t>Anxiolytique – avec méfiance!</a:t>
            </a:r>
          </a:p>
          <a:p>
            <a:pPr eaLnBrk="1" hangingPunct="1">
              <a:spcAft>
                <a:spcPts val="1293"/>
              </a:spcAft>
            </a:pPr>
            <a:r>
              <a:rPr lang="fr-FR" altLang="fr-FR" sz="2700">
                <a:latin typeface="Comic Sans MS" pitchFamily="4" charset="0"/>
              </a:rPr>
              <a:t>Prise en charge des effets secondaires</a:t>
            </a:r>
            <a:endParaRPr lang="fr-FR" altLang="fr-FR" smtClean="0">
              <a:latin typeface="Comic Sans MS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987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228600"/>
            <a:ext cx="8225280" cy="1143480"/>
          </a:xfrm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398474" algn="l"/>
                <a:tab pos="804141" algn="l"/>
                <a:tab pos="1211242" algn="l"/>
                <a:tab pos="1615471" algn="l"/>
                <a:tab pos="2024010" algn="l"/>
                <a:tab pos="2429676" algn="l"/>
                <a:tab pos="2835342" algn="l"/>
                <a:tab pos="3241007" algn="l"/>
                <a:tab pos="3645233" algn="l"/>
                <a:tab pos="4053775" algn="l"/>
                <a:tab pos="4458002" algn="l"/>
                <a:tab pos="4863666" algn="l"/>
                <a:tab pos="5270769" algn="l"/>
                <a:tab pos="5677875" algn="l"/>
                <a:tab pos="6083541" algn="l"/>
                <a:tab pos="6489201" algn="l"/>
                <a:tab pos="6896309" algn="l"/>
                <a:tab pos="7299098" algn="l"/>
                <a:tab pos="7706199" algn="l"/>
                <a:tab pos="8113304" algn="l"/>
              </a:tabLst>
            </a:pPr>
            <a:r>
              <a:rPr lang="en-GB" dirty="0" smtClean="0">
                <a:latin typeface="Comic Sans MS" charset="0"/>
              </a:rPr>
              <a:t>Syndrome </a:t>
            </a:r>
            <a:r>
              <a:rPr lang="en-GB" dirty="0" err="1" smtClean="0">
                <a:latin typeface="Comic Sans MS" charset="0"/>
              </a:rPr>
              <a:t>thoracique</a:t>
            </a:r>
            <a:r>
              <a:rPr lang="en-GB" dirty="0" smtClean="0">
                <a:latin typeface="Comic Sans MS" charset="0"/>
              </a:rPr>
              <a:t> </a:t>
            </a:r>
            <a:r>
              <a:rPr lang="en-GB" dirty="0" err="1" smtClean="0">
                <a:latin typeface="Comic Sans MS" charset="0"/>
              </a:rPr>
              <a:t>aigu</a:t>
            </a:r>
            <a:endParaRPr lang="en-GB" dirty="0" smtClean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27120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228600"/>
            <a:ext cx="8225280" cy="1143480"/>
          </a:xfrm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398474" algn="l"/>
                <a:tab pos="804141" algn="l"/>
                <a:tab pos="1211242" algn="l"/>
                <a:tab pos="1615471" algn="l"/>
                <a:tab pos="2024010" algn="l"/>
                <a:tab pos="2429676" algn="l"/>
                <a:tab pos="2835342" algn="l"/>
                <a:tab pos="3241007" algn="l"/>
                <a:tab pos="3645233" algn="l"/>
                <a:tab pos="4053775" algn="l"/>
                <a:tab pos="4458002" algn="l"/>
                <a:tab pos="4863666" algn="l"/>
                <a:tab pos="5270769" algn="l"/>
                <a:tab pos="5677875" algn="l"/>
                <a:tab pos="6083541" algn="l"/>
                <a:tab pos="6489201" algn="l"/>
                <a:tab pos="6896309" algn="l"/>
                <a:tab pos="7299098" algn="l"/>
                <a:tab pos="7706199" algn="l"/>
                <a:tab pos="8113304" algn="l"/>
              </a:tabLst>
            </a:pPr>
            <a:r>
              <a:rPr lang="en-GB" dirty="0" smtClean="0">
                <a:latin typeface="Comic Sans MS" charset="0"/>
              </a:rPr>
              <a:t>Syndrome </a:t>
            </a:r>
            <a:r>
              <a:rPr lang="en-GB" dirty="0" err="1" smtClean="0">
                <a:latin typeface="Comic Sans MS" charset="0"/>
              </a:rPr>
              <a:t>thoracique</a:t>
            </a:r>
            <a:r>
              <a:rPr lang="en-GB" dirty="0" smtClean="0">
                <a:latin typeface="Comic Sans MS" charset="0"/>
              </a:rPr>
              <a:t> </a:t>
            </a:r>
            <a:r>
              <a:rPr lang="en-GB" dirty="0" err="1" smtClean="0">
                <a:latin typeface="Comic Sans MS" charset="0"/>
              </a:rPr>
              <a:t>aigu</a:t>
            </a:r>
            <a:endParaRPr lang="en-GB" dirty="0" smtClean="0">
              <a:latin typeface="Comic Sans MS" charset="0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381000" y="1143005"/>
            <a:ext cx="7502400" cy="452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/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defRPr/>
            </a:pPr>
            <a:endParaRPr lang="fr-FR" sz="2800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buBlip>
                <a:blip r:embed="rId3"/>
              </a:buBlip>
              <a:defRPr/>
            </a:pPr>
            <a:r>
              <a:rPr lang="fr-FR" sz="2200" b="1" dirty="0">
                <a:latin typeface="Comic Sans MS" charset="0"/>
                <a:ea typeface="Comic Sans MS" charset="0"/>
                <a:cs typeface="Comic Sans MS" charset="0"/>
              </a:rPr>
              <a:t>Définition: </a:t>
            </a:r>
          </a:p>
          <a:p>
            <a:pPr marL="490387" indent="-337950" algn="ctr" defTabSz="451557" fontAlgn="base">
              <a:spcBef>
                <a:spcPts val="600"/>
              </a:spcBef>
              <a:spcAft>
                <a:spcPct val="0"/>
              </a:spcAft>
              <a:buSzPct val="80000"/>
              <a:defRPr/>
            </a:pPr>
            <a:r>
              <a:rPr lang="fr-FR" sz="2400" b="1" i="1" dirty="0">
                <a:latin typeface="Comic Sans MS" charset="0"/>
                <a:ea typeface="Comic Sans MS" charset="0"/>
                <a:cs typeface="Comic Sans MS" charset="0"/>
              </a:rPr>
              <a:t>Douleur thoracique ou Dyspnée ou Anomalie auscultatoire ou Fièvre </a:t>
            </a:r>
          </a:p>
          <a:p>
            <a:pPr marL="490387" indent="-337950" algn="ctr" defTabSz="451557" fontAlgn="base">
              <a:spcBef>
                <a:spcPts val="600"/>
              </a:spcBef>
              <a:spcAft>
                <a:spcPct val="0"/>
              </a:spcAft>
              <a:buSzPct val="80000"/>
              <a:defRPr/>
            </a:pPr>
            <a:r>
              <a:rPr lang="fr-FR" sz="2400" b="1" i="1" dirty="0">
                <a:latin typeface="Comic Sans MS" charset="0"/>
                <a:ea typeface="Comic Sans MS" charset="0"/>
                <a:cs typeface="Comic Sans MS" charset="0"/>
              </a:rPr>
              <a:t>+ Infiltrat RT</a:t>
            </a:r>
            <a:endParaRPr lang="fr-FR" sz="2400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buBlip>
                <a:blip r:embed="rId3"/>
              </a:buBlip>
              <a:defRPr/>
            </a:pPr>
            <a:endParaRPr lang="fr-FR" sz="2200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buBlip>
                <a:blip r:embed="rId3"/>
              </a:buBlip>
              <a:defRPr/>
            </a:pPr>
            <a:r>
              <a:rPr lang="fr-FR" sz="2200" b="1" dirty="0">
                <a:latin typeface="Comic Sans MS" charset="0"/>
                <a:ea typeface="Comic Sans MS" charset="0"/>
                <a:cs typeface="Comic Sans MS" charset="0"/>
              </a:rPr>
              <a:t>Sémiologie:</a:t>
            </a:r>
          </a:p>
          <a:p>
            <a:pPr marL="337950" indent="-15822" defTabSz="451557" fontAlgn="base">
              <a:spcBef>
                <a:spcPts val="600"/>
              </a:spcBef>
              <a:spcAft>
                <a:spcPct val="0"/>
              </a:spcAft>
              <a:buSzPct val="80000"/>
              <a:tabLst>
                <a:tab pos="736297" algn="l"/>
              </a:tabLst>
              <a:defRPr/>
            </a:pPr>
            <a:r>
              <a:rPr lang="fr-FR" sz="1600" b="1" i="1" dirty="0">
                <a:latin typeface="Comic Sans MS" charset="0"/>
                <a:ea typeface="Comic Sans MS" charset="0"/>
                <a:cs typeface="Comic Sans MS" charset="0"/>
              </a:rPr>
              <a:t>DT</a:t>
            </a:r>
          </a:p>
          <a:p>
            <a:pPr marL="337950" indent="-15822" defTabSz="451557" fontAlgn="base">
              <a:spcBef>
                <a:spcPts val="600"/>
              </a:spcBef>
              <a:spcAft>
                <a:spcPct val="0"/>
              </a:spcAft>
              <a:buSzPct val="80000"/>
              <a:tabLst>
                <a:tab pos="736297" algn="l"/>
              </a:tabLst>
              <a:defRPr/>
            </a:pPr>
            <a:r>
              <a:rPr lang="fr-FR" sz="1600" b="1" i="1" dirty="0">
                <a:latin typeface="Comic Sans MS" charset="0"/>
                <a:ea typeface="Comic Sans MS" charset="0"/>
                <a:cs typeface="Comic Sans MS" charset="0"/>
              </a:rPr>
              <a:t>Toux</a:t>
            </a:r>
          </a:p>
          <a:p>
            <a:pPr marL="337950" indent="-15822" defTabSz="451557" fontAlgn="base">
              <a:spcBef>
                <a:spcPts val="600"/>
              </a:spcBef>
              <a:spcAft>
                <a:spcPct val="0"/>
              </a:spcAft>
              <a:buSzPct val="80000"/>
              <a:tabLst>
                <a:tab pos="736297" algn="l"/>
              </a:tabLst>
              <a:defRPr/>
            </a:pPr>
            <a:r>
              <a:rPr lang="fr-FR" sz="1600" b="1" i="1" dirty="0">
                <a:latin typeface="Comic Sans MS" charset="0"/>
                <a:ea typeface="Comic Sans MS" charset="0"/>
                <a:cs typeface="Comic Sans MS" charset="0"/>
              </a:rPr>
              <a:t>Fièvre</a:t>
            </a:r>
          </a:p>
          <a:p>
            <a:pPr marL="337950" indent="-15822" defTabSz="451557" fontAlgn="base">
              <a:spcBef>
                <a:spcPts val="600"/>
              </a:spcBef>
              <a:spcAft>
                <a:spcPct val="0"/>
              </a:spcAft>
              <a:buSzPct val="80000"/>
              <a:tabLst>
                <a:tab pos="736297" algn="l"/>
              </a:tabLst>
              <a:defRPr/>
            </a:pPr>
            <a:r>
              <a:rPr lang="fr-FR" sz="1600" b="1" i="1" dirty="0">
                <a:latin typeface="Comic Sans MS" charset="0"/>
                <a:ea typeface="Comic Sans MS" charset="0"/>
                <a:cs typeface="Comic Sans MS" charset="0"/>
              </a:rPr>
              <a:t>Dyspnée</a:t>
            </a:r>
          </a:p>
          <a:p>
            <a:pPr marL="337950" indent="-15822" defTabSz="451557" fontAlgn="base">
              <a:spcBef>
                <a:spcPts val="600"/>
              </a:spcBef>
              <a:spcAft>
                <a:spcPct val="0"/>
              </a:spcAft>
              <a:buSzPct val="80000"/>
              <a:tabLst>
                <a:tab pos="736297" algn="l"/>
              </a:tabLst>
              <a:defRPr/>
            </a:pPr>
            <a:r>
              <a:rPr lang="fr-FR" sz="1600" b="1" i="1" dirty="0">
                <a:latin typeface="Comic Sans MS" charset="0"/>
                <a:ea typeface="Comic Sans MS" charset="0"/>
                <a:cs typeface="Comic Sans MS" charset="0"/>
              </a:rPr>
              <a:t>CVO = 80%</a:t>
            </a:r>
          </a:p>
          <a:p>
            <a:pPr marL="337950" indent="-15822" defTabSz="451557" fontAlgn="base">
              <a:spcBef>
                <a:spcPts val="600"/>
              </a:spcBef>
              <a:spcAft>
                <a:spcPct val="0"/>
              </a:spcAft>
              <a:buSzPct val="80000"/>
              <a:tabLst>
                <a:tab pos="736297" algn="l"/>
              </a:tabLst>
              <a:defRPr/>
            </a:pPr>
            <a:r>
              <a:rPr lang="fr-FR" sz="1600" b="1" i="1" dirty="0">
                <a:latin typeface="Comic Sans MS" charset="0"/>
                <a:ea typeface="Comic Sans MS" charset="0"/>
                <a:cs typeface="Comic Sans MS" charset="0"/>
              </a:rPr>
              <a:t>Hypoxie (pO2 &lt; 60 </a:t>
            </a:r>
            <a:r>
              <a:rPr lang="fr-FR" sz="1600" b="1" i="1" dirty="0" err="1">
                <a:latin typeface="Comic Sans MS" charset="0"/>
                <a:ea typeface="Comic Sans MS" charset="0"/>
                <a:cs typeface="Comic Sans MS" charset="0"/>
              </a:rPr>
              <a:t>mmHg</a:t>
            </a:r>
            <a:r>
              <a:rPr lang="fr-FR" sz="1600" b="1" i="1" dirty="0">
                <a:latin typeface="Comic Sans MS" charset="0"/>
                <a:ea typeface="Comic Sans MS" charset="0"/>
                <a:cs typeface="Comic Sans MS" charset="0"/>
              </a:rPr>
              <a:t> dans 50%)</a:t>
            </a:r>
          </a:p>
          <a:p>
            <a:pPr marL="337950" indent="474570" defTabSz="451557" fontAlgn="base">
              <a:spcBef>
                <a:spcPts val="600"/>
              </a:spcBef>
              <a:spcAft>
                <a:spcPct val="0"/>
              </a:spcAft>
              <a:buSzPct val="80000"/>
              <a:tabLst>
                <a:tab pos="736297" algn="l"/>
              </a:tabLst>
              <a:defRPr/>
            </a:pPr>
            <a:endParaRPr lang="fr-FR" sz="1600" b="1" i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grpSp>
        <p:nvGrpSpPr>
          <p:cNvPr id="2" name="Grouper 9"/>
          <p:cNvGrpSpPr/>
          <p:nvPr/>
        </p:nvGrpSpPr>
        <p:grpSpPr>
          <a:xfrm>
            <a:off x="838200" y="2133600"/>
            <a:ext cx="7086600" cy="1219200"/>
            <a:chOff x="914400" y="3048000"/>
            <a:chExt cx="7086600" cy="1219200"/>
          </a:xfrm>
        </p:grpSpPr>
        <p:sp>
          <p:nvSpPr>
            <p:cNvPr id="11" name="Rectangle 10"/>
            <p:cNvSpPr/>
            <p:nvPr/>
          </p:nvSpPr>
          <p:spPr>
            <a:xfrm>
              <a:off x="914400" y="3048000"/>
              <a:ext cx="7086600" cy="1219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1143000" y="3429000"/>
              <a:ext cx="2667000" cy="158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r 18"/>
          <p:cNvGrpSpPr/>
          <p:nvPr/>
        </p:nvGrpSpPr>
        <p:grpSpPr>
          <a:xfrm>
            <a:off x="4037806" y="3810000"/>
            <a:ext cx="4953794" cy="2512600"/>
            <a:chOff x="4037806" y="3810000"/>
            <a:chExt cx="4953794" cy="2512600"/>
          </a:xfrm>
        </p:grpSpPr>
        <p:sp>
          <p:nvSpPr>
            <p:cNvPr id="16" name="ZoneTexte 6"/>
            <p:cNvSpPr txBox="1">
              <a:spLocks noChangeArrowheads="1"/>
            </p:cNvSpPr>
            <p:nvPr/>
          </p:nvSpPr>
          <p:spPr bwMode="auto">
            <a:xfrm>
              <a:off x="4775280" y="3810000"/>
              <a:ext cx="4216320" cy="251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918" tIns="41460" rIns="82918" bIns="41460">
              <a:prstTxWarp prst="textNoShape">
                <a:avLst/>
              </a:prstTxWarp>
              <a:spAutoFit/>
            </a:bodyPr>
            <a:lstStyle/>
            <a:p>
              <a:pPr marL="74803" indent="320792">
                <a:spcAft>
                  <a:spcPts val="1089"/>
                </a:spcAft>
              </a:pPr>
              <a:r>
                <a:rPr lang="fr-FR" sz="2200" b="1" dirty="0">
                  <a:latin typeface="Comic Sans MS" charset="0"/>
                  <a:ea typeface="Comic Sans MS" charset="0"/>
                  <a:cs typeface="Comic Sans MS" charset="0"/>
                </a:rPr>
                <a:t>Epidémiologie &amp; Evolution:</a:t>
              </a:r>
            </a:p>
            <a:p>
              <a:pPr marL="74803" indent="320792">
                <a:spcAft>
                  <a:spcPts val="1089"/>
                </a:spcAft>
              </a:pPr>
              <a:r>
                <a:rPr lang="fr-FR" i="1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2</a:t>
              </a:r>
              <a:r>
                <a:rPr lang="fr-FR" i="1" baseline="30000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ème</a:t>
              </a:r>
              <a:r>
                <a:rPr lang="fr-FR" i="1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 cause d’hospitalisation</a:t>
              </a:r>
            </a:p>
            <a:p>
              <a:pPr marL="74803" indent="320792">
                <a:spcAft>
                  <a:spcPts val="1089"/>
                </a:spcAft>
              </a:pPr>
              <a:r>
                <a:rPr lang="fr-FR" i="1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Complique 10-20% des CVO</a:t>
              </a:r>
            </a:p>
            <a:p>
              <a:pPr marL="74803" indent="320792">
                <a:spcAft>
                  <a:spcPts val="1089"/>
                </a:spcAft>
              </a:pPr>
              <a:r>
                <a:rPr lang="fr-FR" i="1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Ventilation mécanique = 25%</a:t>
              </a:r>
            </a:p>
            <a:p>
              <a:pPr marL="74803" indent="320792">
                <a:spcAft>
                  <a:spcPts val="1089"/>
                </a:spcAft>
              </a:pPr>
              <a:r>
                <a:rPr lang="fr-FR" i="1" dirty="0">
                  <a:solidFill>
                    <a:schemeClr val="tx1"/>
                  </a:solidFill>
                  <a:latin typeface="Comic Sans MS" charset="0"/>
                  <a:ea typeface="Comic Sans MS" charset="0"/>
                  <a:cs typeface="Comic Sans MS" charset="0"/>
                </a:rPr>
                <a:t>Décès = 9-25%</a:t>
              </a:r>
            </a:p>
            <a:p>
              <a:pPr marL="74803" indent="320792"/>
              <a:endParaRPr lang="fr-FR"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>
              <a:off x="4037806" y="5028406"/>
              <a:ext cx="10668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rot="5400000">
              <a:off x="4380706" y="4990306"/>
              <a:ext cx="16002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27120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228600"/>
            <a:ext cx="8225280" cy="1143480"/>
          </a:xfrm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398474" algn="l"/>
                <a:tab pos="804141" algn="l"/>
                <a:tab pos="1211242" algn="l"/>
                <a:tab pos="1615471" algn="l"/>
                <a:tab pos="2024010" algn="l"/>
                <a:tab pos="2429676" algn="l"/>
                <a:tab pos="2835342" algn="l"/>
                <a:tab pos="3241007" algn="l"/>
                <a:tab pos="3645233" algn="l"/>
                <a:tab pos="4053775" algn="l"/>
                <a:tab pos="4458002" algn="l"/>
                <a:tab pos="4863666" algn="l"/>
                <a:tab pos="5270769" algn="l"/>
                <a:tab pos="5677875" algn="l"/>
                <a:tab pos="6083541" algn="l"/>
                <a:tab pos="6489201" algn="l"/>
                <a:tab pos="6896309" algn="l"/>
                <a:tab pos="7299098" algn="l"/>
                <a:tab pos="7706199" algn="l"/>
                <a:tab pos="8113304" algn="l"/>
              </a:tabLst>
            </a:pPr>
            <a:r>
              <a:rPr lang="en-GB" dirty="0" smtClean="0">
                <a:latin typeface="Comic Sans MS" charset="0"/>
              </a:rPr>
              <a:t>Syndrome </a:t>
            </a:r>
            <a:r>
              <a:rPr lang="en-GB" dirty="0" err="1" smtClean="0">
                <a:latin typeface="Comic Sans MS" charset="0"/>
              </a:rPr>
              <a:t>thoracique</a:t>
            </a:r>
            <a:r>
              <a:rPr lang="en-GB" dirty="0" smtClean="0">
                <a:latin typeface="Comic Sans MS" charset="0"/>
              </a:rPr>
              <a:t> </a:t>
            </a:r>
            <a:r>
              <a:rPr lang="en-GB" dirty="0" err="1" smtClean="0">
                <a:latin typeface="Comic Sans MS" charset="0"/>
              </a:rPr>
              <a:t>aigu</a:t>
            </a:r>
            <a:endParaRPr lang="en-GB" dirty="0" smtClean="0">
              <a:latin typeface="Comic Sans MS" charset="0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237954" y="764704"/>
            <a:ext cx="10277646" cy="452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/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defRPr/>
            </a:pPr>
            <a:endParaRPr lang="fr-FR" sz="2800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buBlip>
                <a:blip r:embed="rId3"/>
              </a:buBlip>
              <a:defRPr/>
            </a:pPr>
            <a:r>
              <a:rPr lang="fr-FR" sz="2600" b="1" dirty="0" smtClean="0">
                <a:latin typeface="Comic Sans MS" charset="0"/>
                <a:ea typeface="Comic Sans MS" charset="0"/>
                <a:cs typeface="Comic Sans MS" charset="0"/>
              </a:rPr>
              <a:t>Physiopathologie:</a:t>
            </a:r>
          </a:p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defRPr/>
            </a:pPr>
            <a:endParaRPr lang="fr-FR" sz="2600" b="1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4760" defTabSz="401226">
              <a:spcAft>
                <a:spcPts val="1200"/>
              </a:spcAft>
              <a:defRPr/>
            </a:pPr>
            <a:r>
              <a:rPr lang="fr-FR" sz="2200" dirty="0">
                <a:latin typeface="Comic Sans MS" charset="0"/>
                <a:ea typeface="Comic Sans MS" charset="0"/>
                <a:cs typeface="Comic Sans MS" charset="0"/>
              </a:rPr>
              <a:t>- </a:t>
            </a:r>
            <a:r>
              <a:rPr lang="fr-FR" sz="2200" i="1" dirty="0">
                <a:latin typeface="Comic Sans MS" charset="0"/>
                <a:ea typeface="Comic Sans MS" charset="0"/>
                <a:cs typeface="Comic Sans MS" charset="0"/>
              </a:rPr>
              <a:t>Atteinte vasculaire</a:t>
            </a:r>
            <a:r>
              <a:rPr lang="fr-FR" i="1" dirty="0">
                <a:latin typeface="Comic Sans MS" charset="0"/>
                <a:ea typeface="Comic Sans MS" charset="0"/>
                <a:cs typeface="Comic Sans MS" charset="0"/>
              </a:rPr>
              <a:t>: </a:t>
            </a:r>
            <a:r>
              <a:rPr lang="fr-FR" i="1" dirty="0">
                <a:latin typeface="Comic Sans MS" charset="0"/>
                <a:ea typeface="Comic Sans MS" charset="0"/>
                <a:cs typeface="Comic Sans MS" charset="0"/>
                <a:sym typeface="Wingdings 3" charset="2"/>
              </a:rPr>
              <a:t>vasoconstriction</a:t>
            </a:r>
            <a:endParaRPr lang="fr-FR" i="1" dirty="0" smtClean="0">
              <a:latin typeface="Comic Sans MS" charset="0"/>
              <a:ea typeface="Comic Sans MS" charset="0"/>
              <a:cs typeface="Comic Sans MS" charset="0"/>
              <a:sym typeface="Wingdings 3" charset="2"/>
            </a:endParaRPr>
          </a:p>
          <a:p>
            <a:pPr marL="290450" lvl="1" indent="-285690" defTabSz="401226">
              <a:spcAft>
                <a:spcPts val="1200"/>
              </a:spcAft>
              <a:defRPr/>
            </a:pPr>
            <a:r>
              <a:rPr lang="fr-FR" sz="2200" i="1" dirty="0" smtClean="0">
                <a:latin typeface="Comic Sans MS" charset="0"/>
                <a:ea typeface="Comic Sans MS" charset="0"/>
                <a:cs typeface="Comic Sans MS" charset="0"/>
                <a:sym typeface="Wingdings 3" charset="2"/>
              </a:rPr>
              <a:t>- </a:t>
            </a:r>
            <a:r>
              <a:rPr lang="fr-FR" sz="2200" i="1" dirty="0" err="1" smtClean="0">
                <a:latin typeface="Comic Sans MS" charset="0"/>
                <a:ea typeface="Comic Sans MS" charset="0"/>
                <a:cs typeface="Comic Sans MS" charset="0"/>
                <a:sym typeface="Wingdings 3" charset="2"/>
              </a:rPr>
              <a:t>Vaso-occlusion</a:t>
            </a:r>
            <a:r>
              <a:rPr lang="fr-FR" sz="2200" i="1" dirty="0">
                <a:latin typeface="Comic Sans MS" charset="0"/>
                <a:ea typeface="Comic Sans MS" charset="0"/>
                <a:cs typeface="Comic Sans MS" charset="0"/>
                <a:sym typeface="Wingdings 3" charset="2"/>
              </a:rPr>
              <a:t>:</a:t>
            </a:r>
            <a:r>
              <a:rPr lang="fr-FR" sz="2200" i="1" dirty="0" smtClean="0">
                <a:latin typeface="Comic Sans MS" charset="0"/>
                <a:ea typeface="Comic Sans MS" charset="0"/>
                <a:cs typeface="Comic Sans MS" charset="0"/>
                <a:sym typeface="Wingdings 3" charset="2"/>
              </a:rPr>
              <a:t>  </a:t>
            </a:r>
            <a:r>
              <a:rPr lang="fr-FR" i="1" dirty="0" smtClean="0">
                <a:latin typeface="Comic Sans MS" charset="0"/>
                <a:ea typeface="Comic Sans MS" charset="0"/>
                <a:cs typeface="Comic Sans MS" charset="0"/>
                <a:sym typeface="Wingdings 3" charset="2"/>
              </a:rPr>
              <a:t>emboles graisseux, GR </a:t>
            </a:r>
            <a:r>
              <a:rPr lang="fr-FR" i="1" dirty="0">
                <a:latin typeface="Comic Sans MS" charset="0"/>
                <a:ea typeface="Comic Sans MS" charset="0"/>
                <a:cs typeface="Comic Sans MS" charset="0"/>
                <a:sym typeface="Wingdings 3" charset="2"/>
              </a:rPr>
              <a:t>déformés, et/</a:t>
            </a:r>
            <a:r>
              <a:rPr lang="fr-FR" i="1" dirty="0" smtClean="0">
                <a:latin typeface="Comic Sans MS" charset="0"/>
                <a:ea typeface="Comic Sans MS" charset="0"/>
                <a:cs typeface="Comic Sans MS" charset="0"/>
                <a:sym typeface="Wingdings 3" charset="2"/>
              </a:rPr>
              <a:t>ou </a:t>
            </a:r>
            <a:r>
              <a:rPr lang="fr-FR" i="1" dirty="0" err="1" smtClean="0">
                <a:latin typeface="Comic Sans MS" charset="0"/>
                <a:ea typeface="Comic Sans MS" charset="0"/>
                <a:cs typeface="Comic Sans MS" charset="0"/>
                <a:sym typeface="Wingdings 3" charset="2"/>
              </a:rPr>
              <a:t>thrombicruoriques</a:t>
            </a:r>
            <a:endParaRPr lang="fr-FR" i="1" dirty="0">
              <a:latin typeface="Comic Sans MS" charset="0"/>
              <a:ea typeface="Comic Sans MS" charset="0"/>
              <a:cs typeface="Comic Sans MS" charset="0"/>
              <a:sym typeface="Wingdings 3" charset="2"/>
            </a:endParaRPr>
          </a:p>
          <a:p>
            <a:pPr marL="4760" defTabSz="401226">
              <a:spcAft>
                <a:spcPts val="1200"/>
              </a:spcAft>
              <a:buFontTx/>
              <a:buChar char="-"/>
              <a:defRPr/>
            </a:pPr>
            <a:r>
              <a:rPr lang="fr-FR" sz="2200" i="1" dirty="0">
                <a:latin typeface="Comic Sans MS" charset="0"/>
                <a:ea typeface="Comic Sans MS" charset="0"/>
                <a:cs typeface="Comic Sans MS" charset="0"/>
              </a:rPr>
              <a:t> Hypoventilation</a:t>
            </a:r>
          </a:p>
          <a:p>
            <a:pPr marL="4760" defTabSz="401226">
              <a:spcAft>
                <a:spcPts val="1200"/>
              </a:spcAft>
              <a:buFontTx/>
              <a:buChar char="-"/>
              <a:defRPr/>
            </a:pPr>
            <a:r>
              <a:rPr lang="fr-FR" sz="2200" i="1" dirty="0">
                <a:latin typeface="Comic Sans MS" charset="0"/>
                <a:ea typeface="Comic Sans MS" charset="0"/>
                <a:cs typeface="Comic Sans MS" charset="0"/>
              </a:rPr>
              <a:t> Infection</a:t>
            </a:r>
          </a:p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buBlip>
                <a:blip r:embed="rId3"/>
              </a:buBlip>
              <a:defRPr/>
            </a:pPr>
            <a:endParaRPr lang="fr-FR" sz="2200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buBlip>
                <a:blip r:embed="rId3"/>
              </a:buBlip>
              <a:defRPr/>
            </a:pPr>
            <a:endParaRPr lang="fr-FR" sz="2200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buBlip>
                <a:blip r:embed="rId3"/>
              </a:buBlip>
              <a:defRPr/>
            </a:pPr>
            <a:endParaRPr lang="fr-FR" sz="2200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buBlip>
                <a:blip r:embed="rId3"/>
              </a:buBlip>
              <a:defRPr/>
            </a:pPr>
            <a:endParaRPr lang="fr-FR" sz="2200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buBlip>
                <a:blip r:embed="rId3"/>
              </a:buBlip>
              <a:defRPr/>
            </a:pPr>
            <a:endParaRPr lang="fr-FR" sz="2200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buBlip>
                <a:blip r:embed="rId3"/>
              </a:buBlip>
              <a:defRPr/>
            </a:pPr>
            <a:endParaRPr lang="fr-FR" sz="2200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337950" indent="474570" defTabSz="451557" fontAlgn="base">
              <a:spcBef>
                <a:spcPts val="600"/>
              </a:spcBef>
              <a:spcAft>
                <a:spcPct val="0"/>
              </a:spcAft>
              <a:buSzPct val="80000"/>
              <a:tabLst>
                <a:tab pos="736297" algn="l"/>
              </a:tabLst>
              <a:defRPr/>
            </a:pPr>
            <a:endParaRPr lang="fr-FR" sz="1600" b="1" i="1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9" name="Imag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5483" y="3034560"/>
            <a:ext cx="6022317" cy="412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25276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304800"/>
            <a:ext cx="8229600" cy="1143000"/>
          </a:xfrm>
        </p:spPr>
        <p:txBody>
          <a:bodyPr/>
          <a:lstStyle/>
          <a:p>
            <a:r>
              <a:rPr lang="fr-FR" dirty="0" smtClean="0">
                <a:latin typeface="Comic Sans MS"/>
                <a:cs typeface="Comic Sans MS"/>
              </a:rPr>
              <a:t>STA: comment prédire sa survenue?</a:t>
            </a:r>
            <a:endParaRPr lang="fr-FR" dirty="0">
              <a:latin typeface="Comic Sans MS"/>
              <a:cs typeface="Comic Sans M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8" name="Grouper 7"/>
          <p:cNvGrpSpPr/>
          <p:nvPr/>
        </p:nvGrpSpPr>
        <p:grpSpPr>
          <a:xfrm>
            <a:off x="501650" y="1254428"/>
            <a:ext cx="7651750" cy="5527372"/>
            <a:chOff x="501650" y="1254428"/>
            <a:chExt cx="7651750" cy="552737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650" y="1254428"/>
              <a:ext cx="6813550" cy="5527372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762000" y="5029200"/>
              <a:ext cx="7391400" cy="16312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2000" dirty="0" smtClean="0">
                  <a:latin typeface="Comic Sans MS"/>
                  <a:cs typeface="Comic Sans MS"/>
                </a:rPr>
                <a:t>0 = pas de douleur</a:t>
              </a:r>
            </a:p>
            <a:p>
              <a:r>
                <a:rPr lang="fr-FR" sz="2000" dirty="0" smtClean="0">
                  <a:latin typeface="Comic Sans MS"/>
                  <a:cs typeface="Comic Sans MS"/>
                </a:rPr>
                <a:t>1 = douleur modérée, non augmentée à la mobilisation</a:t>
              </a:r>
            </a:p>
            <a:p>
              <a:r>
                <a:rPr lang="fr-FR" sz="2000" dirty="0" smtClean="0">
                  <a:latin typeface="Comic Sans MS"/>
                  <a:cs typeface="Comic Sans MS"/>
                </a:rPr>
                <a:t>2 = douleur modérée, augmentée à la mobilisation</a:t>
              </a:r>
            </a:p>
            <a:p>
              <a:r>
                <a:rPr lang="fr-FR" sz="2000" dirty="0" smtClean="0">
                  <a:latin typeface="Comic Sans MS"/>
                  <a:cs typeface="Comic Sans MS"/>
                </a:rPr>
                <a:t>3 = douleur intense, alitement</a:t>
              </a:r>
            </a:p>
            <a:p>
              <a:endParaRPr lang="fr-FR" sz="2000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092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Apport de la biologie	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6480" y="1196752"/>
            <a:ext cx="7643912" cy="4526395"/>
          </a:xfrm>
        </p:spPr>
        <p:txBody>
          <a:bodyPr/>
          <a:lstStyle/>
          <a:p>
            <a:r>
              <a:rPr lang="fr-FR" sz="2000" b="0" dirty="0" smtClean="0">
                <a:latin typeface="Comic Sans MS" pitchFamily="66" charset="0"/>
              </a:rPr>
              <a:t>Anomalie cytologiques</a:t>
            </a:r>
          </a:p>
          <a:p>
            <a:pPr>
              <a:buFontTx/>
              <a:buChar char="-"/>
            </a:pPr>
            <a:r>
              <a:rPr lang="fr-FR" sz="2000" dirty="0" err="1">
                <a:latin typeface="Comic Sans MS" pitchFamily="66" charset="0"/>
              </a:rPr>
              <a:t>P</a:t>
            </a:r>
            <a:r>
              <a:rPr lang="fr-FR" sz="2000" dirty="0" err="1" smtClean="0">
                <a:latin typeface="Comic Sans MS" pitchFamily="66" charset="0"/>
              </a:rPr>
              <a:t>oïkilocytose</a:t>
            </a:r>
            <a:r>
              <a:rPr lang="fr-FR" sz="2000" dirty="0" smtClean="0">
                <a:latin typeface="Comic Sans MS" pitchFamily="66" charset="0"/>
              </a:rPr>
              <a:t>: </a:t>
            </a:r>
            <a:r>
              <a:rPr lang="fr-FR" sz="2000" b="0" dirty="0" smtClean="0">
                <a:latin typeface="Comic Sans MS" pitchFamily="66" charset="0"/>
              </a:rPr>
              <a:t>GR de formes variées</a:t>
            </a:r>
          </a:p>
          <a:p>
            <a:pPr>
              <a:buFontTx/>
              <a:buChar char="-"/>
            </a:pPr>
            <a:r>
              <a:rPr lang="fr-FR" sz="2000" dirty="0" err="1" smtClean="0">
                <a:latin typeface="Comic Sans MS" pitchFamily="66" charset="0"/>
              </a:rPr>
              <a:t>Echinocytes</a:t>
            </a:r>
            <a:r>
              <a:rPr lang="fr-FR" sz="2000" dirty="0" smtClean="0">
                <a:latin typeface="Comic Sans MS" pitchFamily="66" charset="0"/>
              </a:rPr>
              <a:t>: </a:t>
            </a:r>
            <a:r>
              <a:rPr lang="fr-FR" sz="2000" b="0" dirty="0" smtClean="0">
                <a:latin typeface="Comic Sans MS" pitchFamily="66" charset="0"/>
              </a:rPr>
              <a:t>GR possédant des projections de membrane</a:t>
            </a:r>
          </a:p>
          <a:p>
            <a:pPr marL="0" indent="0">
              <a:buNone/>
            </a:pPr>
            <a:r>
              <a:rPr lang="fr-FR" sz="2000" b="0" dirty="0" smtClean="0">
                <a:latin typeface="Comic Sans MS" pitchFamily="66" charset="0"/>
              </a:rPr>
              <a:t>Artefact, IR, brûlure, splénectomie, GEA</a:t>
            </a:r>
          </a:p>
          <a:p>
            <a:pPr>
              <a:buFontTx/>
              <a:buChar char="-"/>
            </a:pPr>
            <a:r>
              <a:rPr lang="fr-FR" sz="2000" dirty="0" smtClean="0">
                <a:latin typeface="Comic Sans MS" pitchFamily="66" charset="0"/>
              </a:rPr>
              <a:t>Hématies denses </a:t>
            </a:r>
            <a:r>
              <a:rPr lang="fr-FR" sz="2000" dirty="0" err="1" smtClean="0">
                <a:latin typeface="Comic Sans MS" pitchFamily="66" charset="0"/>
              </a:rPr>
              <a:t>spiculées</a:t>
            </a:r>
            <a:r>
              <a:rPr lang="fr-FR" sz="2000" dirty="0" smtClean="0">
                <a:latin typeface="Comic Sans MS" pitchFamily="66" charset="0"/>
              </a:rPr>
              <a:t>: </a:t>
            </a:r>
            <a:r>
              <a:rPr lang="fr-FR" sz="2000" b="0" dirty="0" smtClean="0">
                <a:latin typeface="Comic Sans MS" pitchFamily="66" charset="0"/>
              </a:rPr>
              <a:t>déficit en TPI, GPI</a:t>
            </a:r>
          </a:p>
          <a:p>
            <a:pPr>
              <a:buFontTx/>
              <a:buChar char="-"/>
            </a:pPr>
            <a:r>
              <a:rPr lang="fr-FR" sz="2000" dirty="0" err="1" smtClean="0">
                <a:latin typeface="Comic Sans MS" pitchFamily="66" charset="0"/>
              </a:rPr>
              <a:t>Acanthocytes</a:t>
            </a:r>
            <a:r>
              <a:rPr lang="fr-FR" sz="2000" dirty="0" smtClean="0">
                <a:latin typeface="Comic Sans MS" pitchFamily="66" charset="0"/>
              </a:rPr>
              <a:t>: </a:t>
            </a:r>
          </a:p>
          <a:p>
            <a:pPr marL="0" indent="0">
              <a:buNone/>
            </a:pPr>
            <a:r>
              <a:rPr lang="fr-FR" sz="1800" b="0" dirty="0" smtClean="0">
                <a:latin typeface="Comic Sans MS" pitchFamily="66" charset="0"/>
              </a:rPr>
              <a:t>Génétiques: </a:t>
            </a:r>
            <a:r>
              <a:rPr lang="fr-FR" sz="1800" b="0" dirty="0" err="1" smtClean="0">
                <a:latin typeface="Comic Sans MS" pitchFamily="66" charset="0"/>
              </a:rPr>
              <a:t>abétalipoproteine</a:t>
            </a:r>
            <a:r>
              <a:rPr lang="fr-FR" sz="1800" b="0" dirty="0" smtClean="0">
                <a:latin typeface="Comic Sans MS" pitchFamily="66" charset="0"/>
              </a:rPr>
              <a:t>, </a:t>
            </a:r>
            <a:r>
              <a:rPr lang="fr-FR" sz="1800" b="0" dirty="0" err="1" smtClean="0">
                <a:latin typeface="Comic Sans MS" pitchFamily="66" charset="0"/>
              </a:rPr>
              <a:t>neuroancanthocytose</a:t>
            </a:r>
            <a:r>
              <a:rPr lang="fr-FR" sz="1800" b="0" dirty="0" smtClean="0">
                <a:latin typeface="Comic Sans MS" pitchFamily="66" charset="0"/>
              </a:rPr>
              <a:t>, maladie de </a:t>
            </a:r>
            <a:r>
              <a:rPr lang="fr-FR" sz="1800" b="0" dirty="0" err="1" smtClean="0">
                <a:latin typeface="Comic Sans MS" pitchFamily="66" charset="0"/>
              </a:rPr>
              <a:t>Hallervorden</a:t>
            </a:r>
            <a:r>
              <a:rPr lang="fr-FR" sz="1800" b="0" dirty="0" smtClean="0">
                <a:latin typeface="Comic Sans MS" pitchFamily="66" charset="0"/>
              </a:rPr>
              <a:t> </a:t>
            </a:r>
            <a:r>
              <a:rPr lang="fr-FR" sz="1800" b="0" dirty="0" err="1" smtClean="0">
                <a:latin typeface="Comic Sans MS" pitchFamily="66" charset="0"/>
              </a:rPr>
              <a:t>Spatz</a:t>
            </a:r>
            <a:endParaRPr lang="fr-FR" sz="1800" b="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fr-FR" sz="1800" b="0" dirty="0" smtClean="0">
                <a:latin typeface="Comic Sans MS" pitchFamily="66" charset="0"/>
              </a:rPr>
              <a:t>Acquises: Cirrhose Oh, Anorexie mentale, </a:t>
            </a:r>
            <a:r>
              <a:rPr lang="fr-FR" sz="1800" b="0" dirty="0" err="1" smtClean="0">
                <a:latin typeface="Comic Sans MS" pitchFamily="66" charset="0"/>
              </a:rPr>
              <a:t>hypothyroïdide</a:t>
            </a:r>
            <a:r>
              <a:rPr lang="fr-FR" sz="1800" b="0" dirty="0" smtClean="0">
                <a:latin typeface="Comic Sans MS" pitchFamily="66" charset="0"/>
              </a:rPr>
              <a:t>, Avitaminose E, splénectomie</a:t>
            </a:r>
          </a:p>
          <a:p>
            <a:pPr>
              <a:buFontTx/>
              <a:buChar char="-"/>
            </a:pPr>
            <a:r>
              <a:rPr lang="fr-FR" sz="2000" dirty="0" smtClean="0">
                <a:latin typeface="Comic Sans MS" pitchFamily="66" charset="0"/>
              </a:rPr>
              <a:t>Hématies cibles</a:t>
            </a:r>
            <a:r>
              <a:rPr lang="fr-FR" sz="2000" b="0" dirty="0" smtClean="0">
                <a:latin typeface="Comic Sans MS" pitchFamily="66" charset="0"/>
              </a:rPr>
              <a:t>: GR à centre coloré entouré d’un halo clair</a:t>
            </a:r>
          </a:p>
          <a:p>
            <a:pPr marL="0" indent="0">
              <a:buNone/>
            </a:pPr>
            <a:r>
              <a:rPr lang="fr-FR" sz="1800" b="0" dirty="0" smtClean="0">
                <a:latin typeface="Comic Sans MS" pitchFamily="66" charset="0"/>
              </a:rPr>
              <a:t>Par diminution production </a:t>
            </a:r>
            <a:r>
              <a:rPr lang="fr-FR" sz="1800" b="0" dirty="0" err="1" smtClean="0">
                <a:latin typeface="Comic Sans MS" pitchFamily="66" charset="0"/>
              </a:rPr>
              <a:t>Hb</a:t>
            </a:r>
            <a:r>
              <a:rPr lang="fr-FR" sz="1800" b="0" dirty="0" smtClean="0">
                <a:latin typeface="Comic Sans MS" pitchFamily="66" charset="0"/>
              </a:rPr>
              <a:t> (thalassémie,) ou augmentation membrane (déficit LCAT), pathologies </a:t>
            </a:r>
            <a:r>
              <a:rPr lang="fr-FR" sz="1800" b="0" dirty="0" err="1" smtClean="0">
                <a:latin typeface="Comic Sans MS" pitchFamily="66" charset="0"/>
              </a:rPr>
              <a:t>hépato-biliaires</a:t>
            </a:r>
            <a:r>
              <a:rPr lang="fr-FR" sz="1800" b="0" dirty="0" smtClean="0">
                <a:latin typeface="Comic Sans MS" pitchFamily="66" charset="0"/>
              </a:rPr>
              <a:t> et splénectomie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02431"/>
            <a:ext cx="10572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4620" y="3598740"/>
            <a:ext cx="1328738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1421" y="5085184"/>
            <a:ext cx="1475135" cy="102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697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79512" y="304800"/>
            <a:ext cx="8229600" cy="1143000"/>
          </a:xfrm>
        </p:spPr>
        <p:txBody>
          <a:bodyPr/>
          <a:lstStyle/>
          <a:p>
            <a:r>
              <a:rPr lang="fr-FR" dirty="0" smtClean="0">
                <a:latin typeface="Comic Sans MS"/>
                <a:cs typeface="Comic Sans MS"/>
              </a:rPr>
              <a:t>STA: comment prédire sa survenue?</a:t>
            </a:r>
            <a:endParaRPr lang="fr-FR" dirty="0">
              <a:latin typeface="Comic Sans MS"/>
              <a:cs typeface="Comic Sans MS"/>
            </a:endParaRPr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</p:nvPr>
        </p:nvGraphicFramePr>
        <p:xfrm>
          <a:off x="304800" y="1447800"/>
          <a:ext cx="5638800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/>
                <a:gridCol w="137160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Paramètres J1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Points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b="1" dirty="0" smtClean="0">
                          <a:latin typeface="Comic Sans MS"/>
                          <a:cs typeface="Comic Sans MS"/>
                        </a:rPr>
                        <a:t>Réticulocytes</a:t>
                      </a:r>
                      <a:endParaRPr lang="fr-FR" b="1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&lt;</a:t>
                      </a:r>
                      <a:r>
                        <a:rPr lang="fr-FR" baseline="0" dirty="0" smtClean="0">
                          <a:latin typeface="Comic Sans MS"/>
                          <a:cs typeface="Comic Sans MS"/>
                        </a:rPr>
                        <a:t> 216 G/l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0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&gt;</a:t>
                      </a:r>
                      <a:r>
                        <a:rPr lang="fr-FR" baseline="0" dirty="0" smtClean="0">
                          <a:latin typeface="Comic Sans MS"/>
                          <a:cs typeface="Comic Sans MS"/>
                        </a:rPr>
                        <a:t> 216 G/l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6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b="1" dirty="0" smtClean="0">
                          <a:latin typeface="Comic Sans MS"/>
                          <a:cs typeface="Comic Sans MS"/>
                        </a:rPr>
                        <a:t>Douleur rachis et/ou pelvis</a:t>
                      </a:r>
                      <a:endParaRPr lang="fr-FR" b="1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0 ou 1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0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2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4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3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6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b="1" dirty="0" smtClean="0">
                          <a:latin typeface="Comic Sans MS"/>
                          <a:cs typeface="Comic Sans MS"/>
                        </a:rPr>
                        <a:t>Leucocytes</a:t>
                      </a:r>
                      <a:endParaRPr lang="fr-FR" b="1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&lt; 11 G/L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0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&gt; 11 G/L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3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b="1" dirty="0" smtClean="0">
                          <a:latin typeface="Comic Sans MS"/>
                          <a:cs typeface="Comic Sans MS"/>
                        </a:rPr>
                        <a:t>Hémoglobine</a:t>
                      </a:r>
                      <a:endParaRPr lang="fr-FR" b="1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>
                        <a:buFont typeface="Wingdings" pitchFamily="-102" charset="2"/>
                        <a:buNone/>
                      </a:pPr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&gt;9 g/dl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0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&lt; 9 g/dl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omic Sans MS"/>
                          <a:cs typeface="Comic Sans MS"/>
                        </a:rPr>
                        <a:t>1</a:t>
                      </a:r>
                      <a:endParaRPr lang="fr-FR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9" name="Grouper 8"/>
          <p:cNvGrpSpPr/>
          <p:nvPr/>
        </p:nvGrpSpPr>
        <p:grpSpPr>
          <a:xfrm>
            <a:off x="5943600" y="1692348"/>
            <a:ext cx="3200400" cy="3870252"/>
            <a:chOff x="501650" y="1382972"/>
            <a:chExt cx="6655095" cy="5398828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650" y="1382972"/>
              <a:ext cx="6655095" cy="539882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761998" y="5029201"/>
              <a:ext cx="6324601" cy="16744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Comic Sans MS"/>
                  <a:cs typeface="Comic Sans MS"/>
                </a:rPr>
                <a:t>0 = pas de douleur</a:t>
              </a:r>
            </a:p>
            <a:p>
              <a:r>
                <a:rPr lang="fr-FR" sz="1200" dirty="0" smtClean="0">
                  <a:latin typeface="Comic Sans MS"/>
                  <a:cs typeface="Comic Sans MS"/>
                </a:rPr>
                <a:t>1 = douleur modérée, non augmentée à la mobilisation</a:t>
              </a:r>
            </a:p>
            <a:p>
              <a:r>
                <a:rPr lang="fr-FR" sz="1200" dirty="0" smtClean="0">
                  <a:latin typeface="Comic Sans MS"/>
                  <a:cs typeface="Comic Sans MS"/>
                </a:rPr>
                <a:t>2 = douleur modérée, augmentée à la mobilisation</a:t>
              </a:r>
            </a:p>
            <a:p>
              <a:r>
                <a:rPr lang="fr-FR" sz="1200" dirty="0" smtClean="0">
                  <a:latin typeface="Comic Sans MS"/>
                  <a:cs typeface="Comic Sans MS"/>
                </a:rPr>
                <a:t>3 = douleur intense, alitement</a:t>
              </a:r>
              <a:endParaRPr lang="fr-FR" sz="1200" dirty="0">
                <a:latin typeface="Comic Sans MS"/>
                <a:cs typeface="Comic Sans MS"/>
              </a:endParaRPr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rcRect t="73981"/>
          <a:stretch>
            <a:fillRect/>
          </a:stretch>
        </p:blipFill>
        <p:spPr>
          <a:xfrm>
            <a:off x="0" y="3124200"/>
            <a:ext cx="9220200" cy="19491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3657600"/>
            <a:ext cx="9144000" cy="381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4267200"/>
            <a:ext cx="9144000" cy="381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475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228600"/>
            <a:ext cx="8225280" cy="1143480"/>
          </a:xfrm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398474" algn="l"/>
                <a:tab pos="804141" algn="l"/>
                <a:tab pos="1211242" algn="l"/>
                <a:tab pos="1615471" algn="l"/>
                <a:tab pos="2024010" algn="l"/>
                <a:tab pos="2429676" algn="l"/>
                <a:tab pos="2835342" algn="l"/>
                <a:tab pos="3241007" algn="l"/>
                <a:tab pos="3645233" algn="l"/>
                <a:tab pos="4053775" algn="l"/>
                <a:tab pos="4458002" algn="l"/>
                <a:tab pos="4863666" algn="l"/>
                <a:tab pos="5270769" algn="l"/>
                <a:tab pos="5677875" algn="l"/>
                <a:tab pos="6083541" algn="l"/>
                <a:tab pos="6489201" algn="l"/>
                <a:tab pos="6896309" algn="l"/>
                <a:tab pos="7299098" algn="l"/>
                <a:tab pos="7706199" algn="l"/>
                <a:tab pos="8113304" algn="l"/>
              </a:tabLst>
            </a:pPr>
            <a:r>
              <a:rPr lang="en-GB" dirty="0" smtClean="0">
                <a:latin typeface="Comic Sans MS" charset="0"/>
              </a:rPr>
              <a:t>Syndrome </a:t>
            </a:r>
            <a:r>
              <a:rPr lang="en-GB" dirty="0" err="1" smtClean="0">
                <a:latin typeface="Comic Sans MS" charset="0"/>
              </a:rPr>
              <a:t>thoracique</a:t>
            </a:r>
            <a:r>
              <a:rPr lang="en-GB" dirty="0" smtClean="0">
                <a:latin typeface="Comic Sans MS" charset="0"/>
              </a:rPr>
              <a:t> </a:t>
            </a:r>
            <a:r>
              <a:rPr lang="en-GB" dirty="0" err="1" smtClean="0">
                <a:latin typeface="Comic Sans MS" charset="0"/>
              </a:rPr>
              <a:t>aigu</a:t>
            </a:r>
            <a:endParaRPr lang="en-GB" dirty="0" smtClean="0">
              <a:latin typeface="Comic Sans MS" charset="0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179514" y="836714"/>
            <a:ext cx="8496942" cy="452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2" rIns="91340" bIns="45672" numCol="1" anchor="t" anchorCtr="0" compatLnSpc="1">
            <a:prstTxWarp prst="textNoShape">
              <a:avLst/>
            </a:prstTxWarp>
          </a:bodyPr>
          <a:lstStyle/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defRPr/>
            </a:pPr>
            <a:endParaRPr lang="fr-FR" sz="2800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buBlip>
                <a:blip r:embed="rId3"/>
              </a:buBlip>
              <a:defRPr/>
            </a:pPr>
            <a:r>
              <a:rPr lang="fr-FR" sz="2400" b="1" dirty="0">
                <a:latin typeface="Comic Sans MS" charset="0"/>
                <a:ea typeface="Comic Sans MS" charset="0"/>
                <a:cs typeface="Comic Sans MS" charset="0"/>
              </a:rPr>
              <a:t>Prévention +</a:t>
            </a:r>
            <a:r>
              <a:rPr lang="fr-FR" sz="2400" b="1" dirty="0" smtClean="0">
                <a:latin typeface="Comic Sans MS" charset="0"/>
                <a:ea typeface="Comic Sans MS" charset="0"/>
                <a:cs typeface="Comic Sans MS" charset="0"/>
              </a:rPr>
              <a:t>+</a:t>
            </a:r>
          </a:p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buBlip>
                <a:blip r:embed="rId3"/>
              </a:buBlip>
              <a:defRPr/>
            </a:pPr>
            <a:endParaRPr lang="fr-FR" sz="2400" b="1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803109" defTabSz="451557" fontAlgn="base">
              <a:spcBef>
                <a:spcPts val="600"/>
              </a:spcBef>
              <a:spcAft>
                <a:spcPts val="600"/>
              </a:spcAft>
              <a:buSzPct val="80000"/>
              <a:defRPr/>
            </a:pPr>
            <a:r>
              <a:rPr lang="fr-FR" sz="2400" dirty="0" smtClean="0">
                <a:latin typeface="Comic Sans MS" charset="0"/>
                <a:ea typeface="Comic Sans MS" charset="0"/>
                <a:cs typeface="Comic Sans MS" charset="0"/>
              </a:rPr>
              <a:t>Hydratation</a:t>
            </a:r>
          </a:p>
          <a:p>
            <a:pPr marL="803109" defTabSz="265057" fontAlgn="base">
              <a:spcBef>
                <a:spcPts val="600"/>
              </a:spcBef>
              <a:spcAft>
                <a:spcPts val="600"/>
              </a:spcAft>
              <a:buSzPct val="80000"/>
              <a:defRPr/>
            </a:pPr>
            <a:r>
              <a:rPr lang="fr-FR" sz="2400" dirty="0" smtClean="0">
                <a:latin typeface="Comic Sans MS" charset="0"/>
                <a:ea typeface="Comic Sans MS" charset="0"/>
                <a:cs typeface="Comic Sans MS" charset="0"/>
              </a:rPr>
              <a:t>Traitement de la douleur (côtes ++)</a:t>
            </a:r>
            <a:endParaRPr lang="fr-FR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803109" defTabSz="451557">
              <a:spcAft>
                <a:spcPts val="600"/>
              </a:spcAft>
              <a:defRPr/>
            </a:pP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Lutte contre </a:t>
            </a:r>
            <a:r>
              <a:rPr lang="fr-FR" sz="2400" dirty="0" smtClean="0">
                <a:latin typeface="Comic Sans MS" charset="0"/>
                <a:ea typeface="Comic Sans MS" charset="0"/>
                <a:cs typeface="Comic Sans MS" charset="0"/>
              </a:rPr>
              <a:t>hypoventilation</a:t>
            </a:r>
          </a:p>
          <a:p>
            <a:pPr marL="803109" defTabSz="451557">
              <a:spcAft>
                <a:spcPts val="600"/>
              </a:spcAft>
              <a:defRPr/>
            </a:pPr>
            <a:r>
              <a:rPr lang="fr-FR" sz="2400" dirty="0" err="1" smtClean="0">
                <a:latin typeface="Comic Sans MS" charset="0"/>
                <a:ea typeface="Comic Sans MS" charset="0"/>
                <a:cs typeface="Comic Sans MS" charset="0"/>
              </a:rPr>
              <a:t>Spirométrie</a:t>
            </a:r>
            <a:r>
              <a:rPr lang="fr-FR" sz="2400" dirty="0" smtClean="0">
                <a:latin typeface="Comic Sans MS" charset="0"/>
                <a:ea typeface="Comic Sans MS" charset="0"/>
                <a:cs typeface="Comic Sans MS" charset="0"/>
              </a:rPr>
              <a:t> incitative</a:t>
            </a:r>
            <a:endParaRPr lang="fr-FR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803109" defTabSz="451557">
              <a:spcAft>
                <a:spcPts val="600"/>
              </a:spcAft>
              <a:defRPr/>
            </a:pP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Prévention TVP</a:t>
            </a:r>
          </a:p>
          <a:p>
            <a:pPr marL="803109" defTabSz="451557">
              <a:spcAft>
                <a:spcPts val="600"/>
              </a:spcAft>
              <a:defRPr/>
            </a:pPr>
            <a:r>
              <a:rPr lang="fr-FR" sz="2400" dirty="0">
                <a:latin typeface="Comic Sans MS" charset="0"/>
                <a:ea typeface="Comic Sans MS" charset="0"/>
                <a:cs typeface="Comic Sans MS" charset="0"/>
              </a:rPr>
              <a:t>Préparation </a:t>
            </a:r>
            <a:r>
              <a:rPr lang="fr-FR" sz="2400" dirty="0" smtClean="0">
                <a:latin typeface="Comic Sans MS" charset="0"/>
                <a:ea typeface="Comic Sans MS" charset="0"/>
                <a:cs typeface="Comic Sans MS" charset="0"/>
              </a:rPr>
              <a:t>chirurgie</a:t>
            </a:r>
          </a:p>
          <a:p>
            <a:pPr marL="803109" defTabSz="451557">
              <a:spcAft>
                <a:spcPts val="600"/>
              </a:spcAft>
              <a:defRPr/>
            </a:pPr>
            <a:endParaRPr lang="fr-FR" sz="24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803109" algn="ctr" defTabSz="451557">
              <a:spcAft>
                <a:spcPts val="600"/>
              </a:spcAft>
              <a:defRPr/>
            </a:pPr>
            <a:r>
              <a:rPr lang="fr-FR" sz="2400" dirty="0" err="1" smtClean="0">
                <a:latin typeface="Wingdings" charset="2"/>
              </a:rPr>
              <a:t></a:t>
            </a:r>
            <a:r>
              <a:rPr lang="fr-FR" sz="2400" i="1" dirty="0" err="1" smtClean="0">
                <a:latin typeface="Comic Sans MS" charset="0"/>
                <a:ea typeface="Comic Sans MS" charset="0"/>
                <a:cs typeface="Comic Sans MS" charset="0"/>
              </a:rPr>
              <a:t>Stéroïdes</a:t>
            </a:r>
            <a:endParaRPr lang="fr-FR" sz="2400" i="1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803109" defTabSz="451557">
              <a:defRPr/>
            </a:pPr>
            <a:endParaRPr lang="fr-FR" i="1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buBlip>
                <a:blip r:embed="rId3"/>
              </a:buBlip>
              <a:defRPr/>
            </a:pPr>
            <a:endParaRPr lang="fr-FR" sz="2200" b="1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buBlip>
                <a:blip r:embed="rId3"/>
              </a:buBlip>
              <a:defRPr/>
            </a:pPr>
            <a:endParaRPr lang="fr-FR" sz="2200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buBlip>
                <a:blip r:embed="rId3"/>
              </a:buBlip>
              <a:defRPr/>
            </a:pPr>
            <a:endParaRPr lang="fr-FR" sz="2200" b="1" dirty="0">
              <a:latin typeface="Comic Sans MS" charset="0"/>
              <a:ea typeface="Comic Sans MS" charset="0"/>
              <a:cs typeface="Comic Sans MS" charset="0"/>
            </a:endParaRPr>
          </a:p>
          <a:p>
            <a:pPr marL="337950" indent="-337950" defTabSz="451557" fontAlgn="base">
              <a:spcBef>
                <a:spcPts val="600"/>
              </a:spcBef>
              <a:spcAft>
                <a:spcPct val="0"/>
              </a:spcAft>
              <a:buSzPct val="80000"/>
              <a:buBlip>
                <a:blip r:embed="rId3"/>
              </a:buBlip>
              <a:defRPr/>
            </a:pPr>
            <a:endParaRPr lang="fr-FR" sz="2200" b="1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8773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pPr eaLnBrk="1" hangingPunct="1"/>
            <a:r>
              <a:rPr lang="fr-FR" dirty="0" smtClean="0">
                <a:latin typeface="Comic Sans MS" pitchFamily="4" charset="0"/>
              </a:rPr>
              <a:t>Complications Neurologiques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264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pPr eaLnBrk="1" hangingPunct="1"/>
            <a:r>
              <a:rPr lang="fr-FR" dirty="0" smtClean="0">
                <a:latin typeface="Comic Sans MS" pitchFamily="4" charset="0"/>
              </a:rPr>
              <a:t>Complications Neurologiques</a:t>
            </a:r>
          </a:p>
        </p:txBody>
      </p:sp>
      <p:sp>
        <p:nvSpPr>
          <p:cNvPr id="34819" name="Espace réservé du contenu 2"/>
          <p:cNvSpPr>
            <a:spLocks noGrp="1"/>
          </p:cNvSpPr>
          <p:nvPr>
            <p:ph idx="1"/>
          </p:nvPr>
        </p:nvSpPr>
        <p:spPr>
          <a:xfrm>
            <a:off x="456480" y="1447800"/>
            <a:ext cx="8231040" cy="452639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dirty="0" err="1" smtClean="0">
                <a:latin typeface="Comic Sans MS" pitchFamily="4" charset="0"/>
              </a:rPr>
              <a:t>Vasculopathie</a:t>
            </a:r>
            <a:r>
              <a:rPr lang="fr-FR" dirty="0" smtClean="0">
                <a:latin typeface="Comic Sans MS" pitchFamily="4" charset="0"/>
              </a:rPr>
              <a:t> cérébrale</a:t>
            </a:r>
          </a:p>
          <a:p>
            <a:pPr eaLnBrk="1" hangingPunct="1">
              <a:buFontTx/>
              <a:buNone/>
            </a:pPr>
            <a:endParaRPr lang="fr-FR" dirty="0" smtClean="0">
              <a:latin typeface="Comic Sans MS" pitchFamily="4" charset="0"/>
            </a:endParaRPr>
          </a:p>
          <a:p>
            <a:pPr marL="4113213" indent="-341313" eaLnBrk="1" hangingPunct="1">
              <a:buFontTx/>
              <a:buNone/>
            </a:pPr>
            <a:r>
              <a:rPr lang="fr-FR" sz="2000" dirty="0">
                <a:latin typeface="Comic Sans MS" pitchFamily="4" charset="0"/>
              </a:rPr>
              <a:t>- séquelles d'AVC</a:t>
            </a:r>
          </a:p>
          <a:p>
            <a:pPr marL="4113213" indent="-341313" eaLnBrk="1" hangingPunct="1">
              <a:buFontTx/>
              <a:buNone/>
            </a:pPr>
            <a:r>
              <a:rPr lang="fr-FR" sz="2000" dirty="0">
                <a:latin typeface="Comic Sans MS" pitchFamily="4" charset="0"/>
              </a:rPr>
              <a:t>- atteinte vasculaire propre: </a:t>
            </a:r>
          </a:p>
          <a:p>
            <a:pPr marL="4305300" lvl="1" indent="-341313" eaLnBrk="1" hangingPunct="1">
              <a:buFontTx/>
              <a:buChar char="-"/>
            </a:pPr>
            <a:r>
              <a:rPr lang="fr-FR" sz="2000" dirty="0" err="1">
                <a:latin typeface="Comic Sans MS" pitchFamily="4" charset="0"/>
              </a:rPr>
              <a:t>Moya-Moya</a:t>
            </a:r>
            <a:r>
              <a:rPr lang="fr-FR" sz="2000" dirty="0">
                <a:latin typeface="Comic Sans MS" pitchFamily="4" charset="0"/>
              </a:rPr>
              <a:t> </a:t>
            </a:r>
          </a:p>
          <a:p>
            <a:pPr marL="4305300" lvl="1" indent="-341313" eaLnBrk="1" hangingPunct="1">
              <a:buFontTx/>
              <a:buChar char="-"/>
            </a:pPr>
            <a:r>
              <a:rPr lang="fr-FR" sz="2000" dirty="0" smtClean="0">
                <a:latin typeface="Comic Sans MS" pitchFamily="4" charset="0"/>
              </a:rPr>
              <a:t>anévrysmes</a:t>
            </a:r>
            <a:endParaRPr lang="fr-FR" sz="2000" dirty="0">
              <a:latin typeface="Comic Sans MS" pitchFamily="4" charset="0"/>
            </a:endParaRPr>
          </a:p>
          <a:p>
            <a:pPr marL="4113213" indent="-341313" eaLnBrk="1" hangingPunct="1">
              <a:buFontTx/>
              <a:buChar char="-"/>
            </a:pPr>
            <a:r>
              <a:rPr lang="fr-FR" sz="2000" dirty="0">
                <a:latin typeface="Comic Sans MS" pitchFamily="4" charset="0"/>
              </a:rPr>
              <a:t>troubles psychiatriques</a:t>
            </a:r>
          </a:p>
          <a:p>
            <a:pPr marL="4113213" indent="-341313" eaLnBrk="1" hangingPunct="1">
              <a:spcAft>
                <a:spcPts val="544"/>
              </a:spcAft>
              <a:buFontTx/>
              <a:buChar char="-"/>
            </a:pPr>
            <a:r>
              <a:rPr lang="fr-FR" sz="2000" dirty="0">
                <a:latin typeface="Comic Sans MS" pitchFamily="4" charset="0"/>
              </a:rPr>
              <a:t>troubles cognitifs</a:t>
            </a:r>
          </a:p>
          <a:p>
            <a:pPr eaLnBrk="1" hangingPunct="1">
              <a:spcAft>
                <a:spcPts val="544"/>
              </a:spcAft>
              <a:buNone/>
            </a:pPr>
            <a:endParaRPr lang="fr-FR" sz="2000" dirty="0">
              <a:latin typeface="Comic Sans MS" pitchFamily="4" charset="0"/>
            </a:endParaRPr>
          </a:p>
          <a:p>
            <a:pPr eaLnBrk="1" hangingPunct="1">
              <a:spcAft>
                <a:spcPts val="544"/>
              </a:spcAft>
              <a:buNone/>
            </a:pPr>
            <a:r>
              <a:rPr lang="fr-FR" sz="2000" dirty="0">
                <a:latin typeface="Comic Sans MS" pitchFamily="4" charset="0"/>
              </a:rPr>
              <a:t>-&gt; Le 2</a:t>
            </a:r>
            <a:r>
              <a:rPr lang="fr-FR" sz="2000" baseline="30000" dirty="0">
                <a:latin typeface="Comic Sans MS" pitchFamily="4" charset="0"/>
              </a:rPr>
              <a:t>ème</a:t>
            </a:r>
            <a:r>
              <a:rPr lang="fr-FR" sz="2000" dirty="0">
                <a:latin typeface="Comic Sans MS" pitchFamily="4" charset="0"/>
              </a:rPr>
              <a:t> pic = AVC hémorragique de l’adulte jeune</a:t>
            </a:r>
          </a:p>
          <a:p>
            <a:pPr eaLnBrk="1" hangingPunct="1">
              <a:spcAft>
                <a:spcPts val="544"/>
              </a:spcAft>
              <a:buFontTx/>
              <a:buChar char="-"/>
            </a:pPr>
            <a:r>
              <a:rPr lang="fr-FR" sz="1600" i="1" dirty="0">
                <a:latin typeface="Comic Sans MS" pitchFamily="4" charset="0"/>
              </a:rPr>
              <a:t>Anévrysmes: Multiples, Plutôt postérieurs, Traitement?</a:t>
            </a:r>
          </a:p>
          <a:p>
            <a:pPr eaLnBrk="1" hangingPunct="1">
              <a:spcAft>
                <a:spcPts val="544"/>
              </a:spcAft>
              <a:buFontTx/>
              <a:buChar char="-"/>
            </a:pPr>
            <a:r>
              <a:rPr lang="fr-FR" sz="1600" i="1" dirty="0" err="1">
                <a:latin typeface="Comic Sans MS" pitchFamily="4" charset="0"/>
              </a:rPr>
              <a:t>Moya</a:t>
            </a:r>
            <a:r>
              <a:rPr lang="fr-FR" sz="1600" i="1" dirty="0">
                <a:latin typeface="Comic Sans MS" pitchFamily="4" charset="0"/>
              </a:rPr>
              <a:t> </a:t>
            </a:r>
            <a:r>
              <a:rPr lang="fr-FR" sz="1600" i="1" dirty="0" err="1">
                <a:latin typeface="Comic Sans MS" pitchFamily="4" charset="0"/>
              </a:rPr>
              <a:t>Moya</a:t>
            </a:r>
            <a:r>
              <a:rPr lang="fr-FR" sz="1600" i="1" dirty="0">
                <a:latin typeface="Comic Sans MS" pitchFamily="4" charset="0"/>
              </a:rPr>
              <a:t>: Traitement = échanges transfusionnels </a:t>
            </a:r>
            <a:r>
              <a:rPr lang="fr-FR" sz="1600" i="1" dirty="0" err="1">
                <a:latin typeface="Comic Sans MS" pitchFamily="4" charset="0"/>
              </a:rPr>
              <a:t>HbS</a:t>
            </a:r>
            <a:r>
              <a:rPr lang="fr-FR" sz="1600" i="1" dirty="0">
                <a:latin typeface="Comic Sans MS" pitchFamily="4" charset="0"/>
              </a:rPr>
              <a:t> &gt; 30%</a:t>
            </a:r>
          </a:p>
          <a:p>
            <a:pPr eaLnBrk="1" hangingPunct="1">
              <a:spcAft>
                <a:spcPts val="544"/>
              </a:spcAft>
              <a:buFontTx/>
              <a:buChar char="-"/>
            </a:pPr>
            <a:r>
              <a:rPr lang="fr-FR" sz="1600" i="1" dirty="0">
                <a:latin typeface="Comic Sans MS" pitchFamily="4" charset="0"/>
              </a:rPr>
              <a:t> </a:t>
            </a:r>
            <a:r>
              <a:rPr lang="fr-FR" sz="1600" dirty="0">
                <a:latin typeface="Wingdings" pitchFamily="4" charset="2"/>
              </a:rPr>
              <a:t></a:t>
            </a:r>
            <a:r>
              <a:rPr lang="fr-FR" sz="1600" i="1" dirty="0">
                <a:latin typeface="Comic Sans MS" pitchFamily="4" charset="0"/>
              </a:rPr>
              <a:t>AVK</a:t>
            </a:r>
          </a:p>
          <a:p>
            <a:pPr eaLnBrk="1" hangingPunct="1">
              <a:buFontTx/>
              <a:buChar char="-"/>
            </a:pPr>
            <a:endParaRPr lang="fr-FR" sz="1600" i="1" dirty="0">
              <a:latin typeface="Comic Sans MS" pitchFamily="4" charset="0"/>
            </a:endParaRPr>
          </a:p>
        </p:txBody>
      </p:sp>
      <p:pic>
        <p:nvPicPr>
          <p:cNvPr id="34820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3429000" cy="30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6800" y="5364569"/>
            <a:ext cx="1520640" cy="12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264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r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r>
              <a:rPr lang="fr-FR" dirty="0" smtClean="0">
                <a:latin typeface="Comic Sans MS" pitchFamily="4" charset="0"/>
                <a:ea typeface="ＭＳ Ｐゴシック" pitchFamily="4" charset="-128"/>
              </a:rPr>
              <a:t>Complications Cardiaques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858000" y="6569841"/>
            <a:ext cx="2894400" cy="364359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latin typeface="Comic Sans MS"/>
                <a:cs typeface="Comic Sans MS"/>
              </a:rPr>
              <a:t>P Cougoul 02-06-17</a:t>
            </a:r>
          </a:p>
          <a:p>
            <a:pPr>
              <a:defRPr/>
            </a:pP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444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r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r>
              <a:rPr lang="fr-FR" dirty="0" smtClean="0">
                <a:latin typeface="Comic Sans MS" pitchFamily="4" charset="0"/>
                <a:ea typeface="ＭＳ Ｐゴシック" pitchFamily="4" charset="-128"/>
              </a:rPr>
              <a:t>Complications Cardiaques</a:t>
            </a:r>
          </a:p>
        </p:txBody>
      </p:sp>
      <p:sp>
        <p:nvSpPr>
          <p:cNvPr id="60419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  <a:buNone/>
            </a:pPr>
            <a:r>
              <a:rPr lang="fr-FR" sz="2200" dirty="0" smtClean="0">
                <a:latin typeface="Comic Sans MS" pitchFamily="4" charset="0"/>
                <a:ea typeface="ＭＳ Ｐゴシック" pitchFamily="4" charset="-128"/>
              </a:rPr>
              <a:t>HTAP</a:t>
            </a:r>
          </a:p>
          <a:p>
            <a:pPr>
              <a:spcAft>
                <a:spcPts val="0"/>
              </a:spcAft>
              <a:buNone/>
            </a:pPr>
            <a:r>
              <a:rPr lang="fr-FR" sz="2200" dirty="0" smtClean="0">
                <a:latin typeface="Comic Sans MS" pitchFamily="4" charset="0"/>
                <a:ea typeface="ＭＳ Ｐゴシック" pitchFamily="4" charset="-128"/>
              </a:rPr>
              <a:t>Insuffisance cardiaque: </a:t>
            </a:r>
            <a:r>
              <a:rPr lang="fr-FR" sz="2200" i="1" dirty="0" smtClean="0">
                <a:latin typeface="Comic Sans MS" pitchFamily="4" charset="0"/>
                <a:ea typeface="ＭＳ Ｐゴシック" pitchFamily="4" charset="-128"/>
              </a:rPr>
              <a:t>remodelage VG</a:t>
            </a:r>
            <a:endParaRPr lang="fr-FR" sz="2200" dirty="0" smtClean="0">
              <a:latin typeface="Comic Sans MS" pitchFamily="4" charset="0"/>
              <a:ea typeface="ＭＳ Ｐゴシック" pitchFamily="4" charset="-128"/>
            </a:endParaRPr>
          </a:p>
          <a:p>
            <a:pPr>
              <a:spcAft>
                <a:spcPts val="0"/>
              </a:spcAft>
              <a:buFont typeface="Arial" charset="0"/>
              <a:buNone/>
            </a:pPr>
            <a:r>
              <a:rPr lang="fr-FR" sz="2200" dirty="0" smtClean="0">
                <a:latin typeface="Comic Sans MS" pitchFamily="4" charset="0"/>
                <a:ea typeface="ＭＳ Ｐゴシック" pitchFamily="4" charset="-128"/>
              </a:rPr>
              <a:t>Insuffisance </a:t>
            </a:r>
            <a:r>
              <a:rPr lang="fr-FR" sz="2200" dirty="0">
                <a:latin typeface="Comic Sans MS" pitchFamily="4" charset="0"/>
                <a:ea typeface="ＭＳ Ｐゴシック" pitchFamily="4" charset="-128"/>
              </a:rPr>
              <a:t>cardiaque: </a:t>
            </a:r>
            <a:r>
              <a:rPr lang="fr-FR" sz="2200" i="1" dirty="0">
                <a:latin typeface="Comic Sans MS" pitchFamily="4" charset="0"/>
                <a:ea typeface="ＭＳ Ｐゴシック" pitchFamily="4" charset="-128"/>
              </a:rPr>
              <a:t>dysfonction </a:t>
            </a:r>
            <a:r>
              <a:rPr lang="fr-FR" sz="2200" i="1" dirty="0" smtClean="0">
                <a:latin typeface="Comic Sans MS" pitchFamily="4" charset="0"/>
                <a:ea typeface="ＭＳ Ｐゴシック" pitchFamily="4" charset="-128"/>
              </a:rPr>
              <a:t>diastolique</a:t>
            </a:r>
          </a:p>
          <a:p>
            <a:pPr indent="6350">
              <a:spcAft>
                <a:spcPts val="0"/>
              </a:spcAft>
              <a:buNone/>
            </a:pPr>
            <a:r>
              <a:rPr lang="fr-FR" sz="1800" dirty="0">
                <a:latin typeface="Comic Sans MS" pitchFamily="4" charset="0"/>
                <a:ea typeface="ＭＳ Ｐゴシック" pitchFamily="4" charset="-128"/>
              </a:rPr>
              <a:t>Hypothèses physiopathologiques</a:t>
            </a:r>
          </a:p>
          <a:p>
            <a:pPr marL="336550" indent="19050">
              <a:spcAft>
                <a:spcPts val="0"/>
              </a:spcAft>
              <a:buNone/>
            </a:pPr>
            <a:r>
              <a:rPr lang="fr-FR" sz="1800" dirty="0">
                <a:latin typeface="Comic Sans MS" pitchFamily="4" charset="0"/>
                <a:ea typeface="ＭＳ Ｐゴシック" pitchFamily="4" charset="-128"/>
              </a:rPr>
              <a:t>HTA, </a:t>
            </a:r>
            <a:r>
              <a:rPr lang="fr-FR" sz="1800" dirty="0" err="1">
                <a:latin typeface="Comic Sans MS" pitchFamily="4" charset="0"/>
                <a:ea typeface="ＭＳ Ｐゴシック" pitchFamily="4" charset="-128"/>
              </a:rPr>
              <a:t>Vaso-occlusion</a:t>
            </a:r>
            <a:r>
              <a:rPr lang="fr-FR" sz="1800" dirty="0">
                <a:latin typeface="Comic Sans MS" pitchFamily="4" charset="0"/>
                <a:ea typeface="ＭＳ Ｐゴシック" pitchFamily="4" charset="-128"/>
              </a:rPr>
              <a:t>, Anémie</a:t>
            </a:r>
            <a:endParaRPr lang="fr-FR" sz="1800" dirty="0" smtClean="0">
              <a:latin typeface="Comic Sans MS" pitchFamily="4" charset="0"/>
              <a:ea typeface="ＭＳ Ｐゴシック" pitchFamily="4" charset="-128"/>
            </a:endParaRPr>
          </a:p>
          <a:p>
            <a:pPr marL="336550" indent="19050">
              <a:spcAft>
                <a:spcPts val="0"/>
              </a:spcAft>
              <a:buNone/>
            </a:pPr>
            <a:r>
              <a:rPr lang="fr-FR" sz="1800" dirty="0" smtClean="0">
                <a:latin typeface="Comic Sans MS" pitchFamily="4" charset="0"/>
                <a:ea typeface="ＭＳ Ｐゴシック" pitchFamily="4" charset="-128"/>
              </a:rPr>
              <a:t>Corrélation </a:t>
            </a:r>
            <a:r>
              <a:rPr lang="fr-FR" sz="1800" dirty="0">
                <a:latin typeface="Comic Sans MS" pitchFamily="4" charset="0"/>
                <a:ea typeface="ＭＳ Ｐゴシック" pitchFamily="4" charset="-128"/>
              </a:rPr>
              <a:t>SAS</a:t>
            </a:r>
          </a:p>
          <a:p>
            <a:pPr marL="336550" indent="19050">
              <a:spcAft>
                <a:spcPts val="0"/>
              </a:spcAft>
              <a:buNone/>
            </a:pPr>
            <a:r>
              <a:rPr lang="fr-FR" sz="1800" dirty="0">
                <a:latin typeface="Comic Sans MS" pitchFamily="4" charset="0"/>
                <a:ea typeface="ＭＳ Ｐゴシック" pitchFamily="4" charset="-128"/>
              </a:rPr>
              <a:t>Décès RR = 3-5, RR = 12 si retentissement </a:t>
            </a:r>
            <a:r>
              <a:rPr lang="fr-FR" sz="1800" dirty="0" smtClean="0">
                <a:latin typeface="Comic Sans MS" pitchFamily="4" charset="0"/>
                <a:ea typeface="ＭＳ Ｐゴシック" pitchFamily="4" charset="-128"/>
              </a:rPr>
              <a:t>HTA</a:t>
            </a:r>
          </a:p>
          <a:p>
            <a:pPr marL="0" indent="12700">
              <a:spcAft>
                <a:spcPts val="0"/>
              </a:spcAft>
              <a:buNone/>
            </a:pPr>
            <a:r>
              <a:rPr lang="fr-FR" sz="2200" dirty="0" smtClean="0">
                <a:latin typeface="Comic Sans MS" pitchFamily="4" charset="0"/>
                <a:ea typeface="ＭＳ Ｐゴシック" pitchFamily="4" charset="-128"/>
              </a:rPr>
              <a:t>Insuffisance cardiaque: </a:t>
            </a:r>
            <a:r>
              <a:rPr lang="fr-FR" sz="2200" i="1" dirty="0" smtClean="0">
                <a:latin typeface="Comic Sans MS" pitchFamily="4" charset="0"/>
                <a:ea typeface="ＭＳ Ｐゴシック" pitchFamily="4" charset="-128"/>
              </a:rPr>
              <a:t>dysfonction systolique</a:t>
            </a:r>
          </a:p>
          <a:p>
            <a:pPr marL="349250" indent="0">
              <a:spcAft>
                <a:spcPts val="0"/>
              </a:spcAft>
              <a:buNone/>
            </a:pPr>
            <a:r>
              <a:rPr lang="fr-FR" sz="1800" dirty="0" smtClean="0">
                <a:latin typeface="Comic Sans MS" pitchFamily="4" charset="0"/>
                <a:ea typeface="ＭＳ Ｐゴシック" pitchFamily="4" charset="-128"/>
              </a:rPr>
              <a:t>Hypothèses physiopathologiques</a:t>
            </a:r>
          </a:p>
          <a:p>
            <a:pPr marL="349250" indent="0">
              <a:spcAft>
                <a:spcPts val="0"/>
              </a:spcAft>
            </a:pPr>
            <a:r>
              <a:rPr lang="fr-FR" sz="1800" dirty="0" smtClean="0">
                <a:latin typeface="Comic Sans MS" pitchFamily="4" charset="0"/>
                <a:ea typeface="ＭＳ Ｐゴシック" pitchFamily="4" charset="-128"/>
              </a:rPr>
              <a:t>Forme chronique: dilatation VG, IR, </a:t>
            </a:r>
            <a:r>
              <a:rPr lang="fr-FR" sz="1800" dirty="0" err="1" smtClean="0">
                <a:latin typeface="Comic Sans MS" pitchFamily="4" charset="0"/>
                <a:ea typeface="ＭＳ Ｐゴシック" pitchFamily="4" charset="-128"/>
              </a:rPr>
              <a:t>valvulopathie</a:t>
            </a:r>
            <a:r>
              <a:rPr lang="fr-FR" sz="1800" dirty="0" smtClean="0">
                <a:latin typeface="Comic Sans MS" pitchFamily="4" charset="0"/>
                <a:ea typeface="ＭＳ Ｐゴシック" pitchFamily="4" charset="-128"/>
              </a:rPr>
              <a:t>, HTA</a:t>
            </a:r>
          </a:p>
          <a:p>
            <a:pPr marL="349250" indent="0">
              <a:spcAft>
                <a:spcPts val="0"/>
              </a:spcAft>
            </a:pPr>
            <a:r>
              <a:rPr lang="fr-FR" sz="1800" dirty="0" smtClean="0">
                <a:latin typeface="Comic Sans MS" pitchFamily="4" charset="0"/>
                <a:ea typeface="ＭＳ Ｐゴシック" pitchFamily="4" charset="-128"/>
              </a:rPr>
              <a:t>Aiguë: STA, Sepsis -&gt; cause de choc cardiogénique</a:t>
            </a:r>
          </a:p>
          <a:p>
            <a:pPr marL="349250" indent="0">
              <a:spcAft>
                <a:spcPts val="0"/>
              </a:spcAft>
              <a:buNone/>
            </a:pPr>
            <a:endParaRPr lang="fr-FR" sz="1800" dirty="0" smtClean="0">
              <a:latin typeface="Comic Sans MS" pitchFamily="4" charset="0"/>
              <a:ea typeface="ＭＳ Ｐゴシック" pitchFamily="4" charset="-128"/>
            </a:endParaRPr>
          </a:p>
          <a:p>
            <a:pPr>
              <a:spcAft>
                <a:spcPts val="544"/>
              </a:spcAft>
              <a:buNone/>
            </a:pPr>
            <a:endParaRPr lang="fr-FR" sz="1600" dirty="0" smtClean="0">
              <a:latin typeface="Comic Sans MS" pitchFamily="4" charset="0"/>
              <a:ea typeface="ＭＳ Ｐゴシック" pitchFamily="4" charset="-128"/>
            </a:endParaRPr>
          </a:p>
          <a:p>
            <a:pPr>
              <a:buFontTx/>
              <a:buChar char="-"/>
            </a:pPr>
            <a:endParaRPr lang="fr-FR" sz="1600" dirty="0">
              <a:latin typeface="Comic Sans MS" pitchFamily="4" charset="0"/>
              <a:ea typeface="ＭＳ Ｐゴシック" pitchFamily="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444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273629"/>
            <a:ext cx="8225280" cy="1143480"/>
          </a:xfrm>
        </p:spPr>
        <p:txBody>
          <a:bodyPr/>
          <a:lstStyle/>
          <a:p>
            <a:pPr>
              <a:lnSpc>
                <a:spcPct val="109000"/>
              </a:lnSpc>
              <a:tabLst>
                <a:tab pos="0" algn="l"/>
                <a:tab pos="398474" algn="l"/>
                <a:tab pos="804141" algn="l"/>
                <a:tab pos="1211242" algn="l"/>
                <a:tab pos="1615471" algn="l"/>
                <a:tab pos="2024010" algn="l"/>
                <a:tab pos="2429676" algn="l"/>
                <a:tab pos="2835342" algn="l"/>
                <a:tab pos="3241007" algn="l"/>
                <a:tab pos="3645233" algn="l"/>
                <a:tab pos="4053775" algn="l"/>
                <a:tab pos="4458002" algn="l"/>
                <a:tab pos="4862227" algn="l"/>
                <a:tab pos="5269328" algn="l"/>
                <a:tab pos="5676436" algn="l"/>
                <a:tab pos="6082103" algn="l"/>
                <a:tab pos="6487766" algn="l"/>
                <a:tab pos="6894871" algn="l"/>
                <a:tab pos="7297659" algn="l"/>
                <a:tab pos="7704762" algn="l"/>
                <a:tab pos="8111866" algn="l"/>
              </a:tabLst>
            </a:pPr>
            <a:r>
              <a:rPr lang="en-GB" dirty="0" err="1" smtClean="0">
                <a:latin typeface="Comic Sans MS" charset="0"/>
              </a:rPr>
              <a:t>Anémie</a:t>
            </a:r>
            <a:endParaRPr lang="en-GB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33141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273629"/>
            <a:ext cx="8225280" cy="1143480"/>
          </a:xfrm>
        </p:spPr>
        <p:txBody>
          <a:bodyPr/>
          <a:lstStyle/>
          <a:p>
            <a:pPr>
              <a:lnSpc>
                <a:spcPct val="109000"/>
              </a:lnSpc>
              <a:tabLst>
                <a:tab pos="0" algn="l"/>
                <a:tab pos="398474" algn="l"/>
                <a:tab pos="804141" algn="l"/>
                <a:tab pos="1211242" algn="l"/>
                <a:tab pos="1615471" algn="l"/>
                <a:tab pos="2024010" algn="l"/>
                <a:tab pos="2429676" algn="l"/>
                <a:tab pos="2835342" algn="l"/>
                <a:tab pos="3241007" algn="l"/>
                <a:tab pos="3645233" algn="l"/>
                <a:tab pos="4053775" algn="l"/>
                <a:tab pos="4458002" algn="l"/>
                <a:tab pos="4862227" algn="l"/>
                <a:tab pos="5269328" algn="l"/>
                <a:tab pos="5676436" algn="l"/>
                <a:tab pos="6082103" algn="l"/>
                <a:tab pos="6487766" algn="l"/>
                <a:tab pos="6894871" algn="l"/>
                <a:tab pos="7297659" algn="l"/>
                <a:tab pos="7704762" algn="l"/>
                <a:tab pos="8111866" algn="l"/>
              </a:tabLst>
            </a:pPr>
            <a:r>
              <a:rPr lang="en-GB" dirty="0" err="1" smtClean="0">
                <a:latin typeface="Comic Sans MS" charset="0"/>
              </a:rPr>
              <a:t>Anémie</a:t>
            </a:r>
            <a:endParaRPr lang="en-GB" dirty="0">
              <a:latin typeface="Comic Sans MS" charset="0"/>
            </a:endParaRPr>
          </a:p>
        </p:txBody>
      </p:sp>
      <p:sp>
        <p:nvSpPr>
          <p:cNvPr id="59395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1209695"/>
            <a:ext cx="8161920" cy="1381105"/>
          </a:xfrm>
        </p:spPr>
        <p:txBody>
          <a:bodyPr/>
          <a:lstStyle/>
          <a:p>
            <a:pPr>
              <a:lnSpc>
                <a:spcPct val="92000"/>
              </a:lnSpc>
              <a:buNone/>
              <a:tabLst>
                <a:tab pos="302092" algn="l"/>
                <a:tab pos="398474" algn="l"/>
                <a:tab pos="804141" algn="l"/>
                <a:tab pos="1211242" algn="l"/>
                <a:tab pos="1615471" algn="l"/>
                <a:tab pos="2024010" algn="l"/>
                <a:tab pos="2429676" algn="l"/>
                <a:tab pos="2835342" algn="l"/>
                <a:tab pos="3241007" algn="l"/>
                <a:tab pos="3645233" algn="l"/>
                <a:tab pos="4053775" algn="l"/>
                <a:tab pos="4458002" algn="l"/>
                <a:tab pos="4862227" algn="l"/>
                <a:tab pos="5269328" algn="l"/>
                <a:tab pos="5676436" algn="l"/>
                <a:tab pos="6082103" algn="l"/>
                <a:tab pos="6487766" algn="l"/>
                <a:tab pos="6894871" algn="l"/>
                <a:tab pos="7297659" algn="l"/>
                <a:tab pos="7704762" algn="l"/>
                <a:tab pos="8111866" algn="l"/>
              </a:tabLst>
            </a:pPr>
            <a:endParaRPr lang="en-GB" dirty="0" smtClean="0">
              <a:latin typeface="Wingdings" charset="2"/>
            </a:endParaRPr>
          </a:p>
          <a:p>
            <a:pPr algn="ctr">
              <a:lnSpc>
                <a:spcPct val="92000"/>
              </a:lnSpc>
              <a:buNone/>
              <a:tabLst>
                <a:tab pos="302092" algn="l"/>
                <a:tab pos="398474" algn="l"/>
                <a:tab pos="804141" algn="l"/>
                <a:tab pos="1211242" algn="l"/>
                <a:tab pos="1615471" algn="l"/>
                <a:tab pos="2024010" algn="l"/>
                <a:tab pos="2429676" algn="l"/>
                <a:tab pos="2835342" algn="l"/>
                <a:tab pos="3241007" algn="l"/>
                <a:tab pos="3645233" algn="l"/>
                <a:tab pos="4053775" algn="l"/>
                <a:tab pos="4458002" algn="l"/>
                <a:tab pos="4862227" algn="l"/>
                <a:tab pos="5269328" algn="l"/>
                <a:tab pos="5676436" algn="l"/>
                <a:tab pos="6082103" algn="l"/>
                <a:tab pos="6487766" algn="l"/>
                <a:tab pos="6894871" algn="l"/>
                <a:tab pos="7297659" algn="l"/>
                <a:tab pos="7704762" algn="l"/>
                <a:tab pos="8111866" algn="l"/>
              </a:tabLst>
            </a:pPr>
            <a:r>
              <a:rPr lang="en-GB" dirty="0" err="1" smtClean="0">
                <a:latin typeface="Wingdings" charset="2"/>
              </a:rPr>
              <a:t></a:t>
            </a:r>
            <a:r>
              <a:rPr lang="en-GB" dirty="0" err="1" smtClean="0">
                <a:latin typeface="Comic Sans MS" charset="0"/>
              </a:rPr>
              <a:t>Quelle</a:t>
            </a:r>
            <a:r>
              <a:rPr lang="en-GB" dirty="0" smtClean="0">
                <a:latin typeface="Comic Sans MS" charset="0"/>
              </a:rPr>
              <a:t> </a:t>
            </a:r>
            <a:r>
              <a:rPr lang="en-GB" dirty="0" err="1" smtClean="0">
                <a:latin typeface="Comic Sans MS" charset="0"/>
              </a:rPr>
              <a:t>Hb</a:t>
            </a:r>
            <a:r>
              <a:rPr lang="en-GB" dirty="0" smtClean="0">
                <a:latin typeface="Comic Sans MS" charset="0"/>
              </a:rPr>
              <a:t> de base?</a:t>
            </a:r>
            <a:endParaRPr lang="en-GB" sz="2200" dirty="0" smtClean="0">
              <a:latin typeface="Comic Sans MS" charset="0"/>
            </a:endParaRPr>
          </a:p>
          <a:p>
            <a:pPr>
              <a:lnSpc>
                <a:spcPct val="127000"/>
              </a:lnSpc>
              <a:buNone/>
              <a:tabLst>
                <a:tab pos="302092" algn="l"/>
                <a:tab pos="398474" algn="l"/>
                <a:tab pos="804141" algn="l"/>
                <a:tab pos="1211242" algn="l"/>
                <a:tab pos="1615471" algn="l"/>
                <a:tab pos="2024010" algn="l"/>
                <a:tab pos="2429676" algn="l"/>
                <a:tab pos="2835342" algn="l"/>
                <a:tab pos="3241007" algn="l"/>
                <a:tab pos="3645233" algn="l"/>
                <a:tab pos="4053775" algn="l"/>
                <a:tab pos="4458002" algn="l"/>
                <a:tab pos="4862227" algn="l"/>
                <a:tab pos="5269328" algn="l"/>
                <a:tab pos="5676436" algn="l"/>
                <a:tab pos="6082103" algn="l"/>
                <a:tab pos="6487766" algn="l"/>
                <a:tab pos="6894871" algn="l"/>
                <a:tab pos="7297659" algn="l"/>
                <a:tab pos="7704762" algn="l"/>
                <a:tab pos="8111866" algn="l"/>
              </a:tabLst>
            </a:pPr>
            <a:endParaRPr lang="en-GB" sz="2200" dirty="0">
              <a:latin typeface="Comic Sans MS" charset="0"/>
            </a:endParaRPr>
          </a:p>
        </p:txBody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5156645" y="3963296"/>
            <a:ext cx="164160" cy="315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596" tIns="41299" rIns="82596" bIns="41299" anchor="ctr">
            <a:prstTxWarp prst="textNoShape">
              <a:avLst/>
            </a:prstTxWarp>
          </a:bodyPr>
          <a:lstStyle/>
          <a:p>
            <a:pPr defTabSz="450259"/>
            <a:endParaRPr lang="fr-FR" dirty="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1185120" y="2672921"/>
          <a:ext cx="6773760" cy="3728500"/>
        </p:xfrm>
        <a:graphic>
          <a:graphicData uri="http://schemas.openxmlformats.org/drawingml/2006/table">
            <a:tbl>
              <a:tblPr/>
              <a:tblGrid>
                <a:gridCol w="3384000"/>
                <a:gridCol w="3389760"/>
              </a:tblGrid>
              <a:tr h="396240">
                <a:tc>
                  <a:txBody>
                    <a:bodyPr/>
                    <a:lstStyle/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Centrale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Périphérique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Carence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Hémolyse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52207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- Fer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- Accident transfusionnel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- Folate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- Accès palustre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02613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Syndrome inflammatoire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- AHAI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Insuffisance rénale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- CVO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ParvoB19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Hémorragie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Toxique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Séquestration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Nécrose médullaire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16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Déficits enzymatiques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85120" y="6011202"/>
            <a:ext cx="3051360" cy="390281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047" tIns="45526" rIns="91047" bIns="45526" anchor="ctr"/>
          <a:lstStyle/>
          <a:p>
            <a:pPr algn="ctr" defTabSz="455305">
              <a:defRPr/>
            </a:pPr>
            <a:endParaRPr lang="fr-FR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584960" y="5641083"/>
            <a:ext cx="3052800" cy="388841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047" tIns="45526" rIns="91047" bIns="45526" anchor="ctr"/>
          <a:lstStyle/>
          <a:p>
            <a:pPr algn="ctr" defTabSz="455305">
              <a:defRPr/>
            </a:pPr>
            <a:endParaRPr lang="fr-FR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584960" y="3505210"/>
            <a:ext cx="3052800" cy="388841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047" tIns="45526" rIns="91047" bIns="45526" anchor="ctr"/>
          <a:lstStyle/>
          <a:p>
            <a:pPr algn="ctr" defTabSz="455305">
              <a:defRPr/>
            </a:pPr>
            <a:endParaRPr lang="fr-FR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84960" y="4791329"/>
            <a:ext cx="3052800" cy="390281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91047" tIns="45526" rIns="91047" bIns="45526" anchor="ctr"/>
          <a:lstStyle/>
          <a:p>
            <a:pPr algn="ctr" defTabSz="455305">
              <a:defRPr/>
            </a:pPr>
            <a:endParaRPr lang="fr-FR" dirty="0">
              <a:solidFill>
                <a:prstClr val="white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33141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3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273629"/>
            <a:ext cx="8225280" cy="1143480"/>
          </a:xfrm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398474" algn="l"/>
                <a:tab pos="804141" algn="l"/>
                <a:tab pos="1211242" algn="l"/>
                <a:tab pos="1615471" algn="l"/>
                <a:tab pos="2024010" algn="l"/>
                <a:tab pos="2429676" algn="l"/>
                <a:tab pos="2835342" algn="l"/>
                <a:tab pos="3241007" algn="l"/>
                <a:tab pos="3645233" algn="l"/>
                <a:tab pos="4053775" algn="l"/>
                <a:tab pos="4458002" algn="l"/>
                <a:tab pos="4862227" algn="l"/>
                <a:tab pos="5269328" algn="l"/>
                <a:tab pos="5676436" algn="l"/>
                <a:tab pos="6082103" algn="l"/>
                <a:tab pos="6487766" algn="l"/>
                <a:tab pos="6894871" algn="l"/>
                <a:tab pos="7297659" algn="l"/>
                <a:tab pos="7704762" algn="l"/>
                <a:tab pos="8111866" algn="l"/>
              </a:tabLst>
            </a:pPr>
            <a:r>
              <a:rPr lang="en-GB" dirty="0" smtClean="0">
                <a:latin typeface="Comic Sans MS" charset="0"/>
              </a:rPr>
              <a:t>Thromboses</a:t>
            </a:r>
            <a:endParaRPr lang="en-GB" dirty="0">
              <a:latin typeface="Comic Sans MS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676400"/>
            <a:ext cx="4224960" cy="23402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0" name="Grouper 27"/>
          <p:cNvGrpSpPr>
            <a:grpSpLocks/>
          </p:cNvGrpSpPr>
          <p:nvPr/>
        </p:nvGrpSpPr>
        <p:grpSpPr bwMode="auto">
          <a:xfrm>
            <a:off x="-152400" y="4833819"/>
            <a:ext cx="3952800" cy="1871781"/>
            <a:chOff x="2932088" y="2760130"/>
            <a:chExt cx="4357712" cy="2063828"/>
          </a:xfrm>
        </p:grpSpPr>
        <p:sp>
          <p:nvSpPr>
            <p:cNvPr id="11" name="Forme libre 10"/>
            <p:cNvSpPr/>
            <p:nvPr/>
          </p:nvSpPr>
          <p:spPr>
            <a:xfrm>
              <a:off x="5086350" y="4321354"/>
              <a:ext cx="781050" cy="266521"/>
            </a:xfrm>
            <a:custGeom>
              <a:avLst/>
              <a:gdLst>
                <a:gd name="connsiteX0" fmla="*/ 0 w 781050"/>
                <a:gd name="connsiteY0" fmla="*/ 247650 h 250825"/>
                <a:gd name="connsiteX1" fmla="*/ 438150 w 781050"/>
                <a:gd name="connsiteY1" fmla="*/ 209550 h 250825"/>
                <a:gd name="connsiteX2" fmla="*/ 781050 w 781050"/>
                <a:gd name="connsiteY2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050" h="250825">
                  <a:moveTo>
                    <a:pt x="0" y="247650"/>
                  </a:moveTo>
                  <a:cubicBezTo>
                    <a:pt x="153987" y="249237"/>
                    <a:pt x="307975" y="250825"/>
                    <a:pt x="438150" y="209550"/>
                  </a:cubicBezTo>
                  <a:cubicBezTo>
                    <a:pt x="568325" y="168275"/>
                    <a:pt x="781050" y="0"/>
                    <a:pt x="781050" y="0"/>
                  </a:cubicBezTo>
                </a:path>
              </a:pathLst>
            </a:custGeom>
            <a:ln>
              <a:solidFill>
                <a:srgbClr val="FF0000"/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/>
            </a:p>
          </p:txBody>
        </p:sp>
        <p:cxnSp>
          <p:nvCxnSpPr>
            <p:cNvPr id="12" name="Connecteur droit avec flèche 11"/>
            <p:cNvCxnSpPr>
              <a:cxnSpLocks noChangeShapeType="1"/>
            </p:cNvCxnSpPr>
            <p:nvPr/>
          </p:nvCxnSpPr>
          <p:spPr bwMode="auto">
            <a:xfrm flipV="1">
              <a:off x="5206988" y="3725581"/>
              <a:ext cx="330202" cy="163555"/>
            </a:xfrm>
            <a:prstGeom prst="straightConnector1">
              <a:avLst/>
            </a:prstGeom>
            <a:noFill/>
            <a:ln w="25400">
              <a:solidFill>
                <a:srgbClr val="C4BD97"/>
              </a:solidFill>
              <a:round/>
              <a:headEnd type="oval" w="med" len="med"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13" name="Arc plein 12"/>
            <p:cNvSpPr/>
            <p:nvPr/>
          </p:nvSpPr>
          <p:spPr>
            <a:xfrm>
              <a:off x="4284133" y="4207899"/>
              <a:ext cx="170453" cy="353538"/>
            </a:xfrm>
            <a:prstGeom prst="blockArc">
              <a:avLst/>
            </a:prstGeom>
            <a:solidFill>
              <a:srgbClr val="FF0000"/>
            </a:solidFill>
            <a:ln>
              <a:solidFill>
                <a:srgbClr val="8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 rot="5400000">
              <a:off x="4633369" y="3291579"/>
              <a:ext cx="132418" cy="45720"/>
            </a:xfrm>
            <a:prstGeom prst="chevron">
              <a:avLst/>
            </a:prstGeom>
            <a:solidFill>
              <a:srgbClr val="FF0000"/>
            </a:solidFill>
            <a:ln>
              <a:solidFill>
                <a:srgbClr val="80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 rot="5400000">
              <a:off x="4674797" y="3377168"/>
              <a:ext cx="303585" cy="45719"/>
            </a:xfrm>
            <a:prstGeom prst="chevron">
              <a:avLst/>
            </a:prstGeom>
            <a:solidFill>
              <a:srgbClr val="FF0000"/>
            </a:solidFill>
            <a:ln>
              <a:solidFill>
                <a:srgbClr val="80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6" name="Lune 15"/>
            <p:cNvSpPr/>
            <p:nvPr/>
          </p:nvSpPr>
          <p:spPr>
            <a:xfrm rot="12951133">
              <a:off x="4326466" y="3454396"/>
              <a:ext cx="694266" cy="920767"/>
            </a:xfrm>
            <a:prstGeom prst="moon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rgbClr val="8000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/>
            </a:p>
          </p:txBody>
        </p:sp>
        <p:grpSp>
          <p:nvGrpSpPr>
            <p:cNvPr id="17" name="Grouper 26"/>
            <p:cNvGrpSpPr>
              <a:grpSpLocks/>
            </p:cNvGrpSpPr>
            <p:nvPr/>
          </p:nvGrpSpPr>
          <p:grpSpPr bwMode="auto">
            <a:xfrm>
              <a:off x="3809980" y="4630691"/>
              <a:ext cx="2286013" cy="141323"/>
              <a:chOff x="3809980" y="4467736"/>
              <a:chExt cx="2286013" cy="141323"/>
            </a:xfrm>
          </p:grpSpPr>
          <p:cxnSp>
            <p:nvCxnSpPr>
              <p:cNvPr id="47" name="Connecteur droit 9"/>
              <p:cNvCxnSpPr>
                <a:cxnSpLocks noChangeShapeType="1"/>
              </p:cNvCxnSpPr>
              <p:nvPr/>
            </p:nvCxnSpPr>
            <p:spPr bwMode="auto">
              <a:xfrm>
                <a:off x="3809980" y="4607472"/>
                <a:ext cx="2260613" cy="1587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48" name="Rectangle à coins arrondis 47"/>
              <p:cNvSpPr>
                <a:spLocks noChangeArrowheads="1"/>
              </p:cNvSpPr>
              <p:nvPr/>
            </p:nvSpPr>
            <p:spPr bwMode="auto">
              <a:xfrm>
                <a:off x="3809980" y="4467736"/>
                <a:ext cx="754067" cy="11433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defTabSz="404616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" name="Rectangle à coins arrondis 48"/>
              <p:cNvSpPr>
                <a:spLocks noChangeArrowheads="1"/>
              </p:cNvSpPr>
              <p:nvPr/>
            </p:nvSpPr>
            <p:spPr bwMode="auto">
              <a:xfrm>
                <a:off x="4579922" y="4467736"/>
                <a:ext cx="754066" cy="11433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defTabSz="404616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0" name="Rectangle à coins arrondis 49"/>
              <p:cNvSpPr>
                <a:spLocks noChangeArrowheads="1"/>
              </p:cNvSpPr>
              <p:nvPr/>
            </p:nvSpPr>
            <p:spPr bwMode="auto">
              <a:xfrm>
                <a:off x="5341927" y="4467736"/>
                <a:ext cx="754066" cy="11433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defTabSz="404616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er 25"/>
            <p:cNvGrpSpPr>
              <a:grpSpLocks/>
            </p:cNvGrpSpPr>
            <p:nvPr/>
          </p:nvGrpSpPr>
          <p:grpSpPr bwMode="auto">
            <a:xfrm>
              <a:off x="3809980" y="3047542"/>
              <a:ext cx="2268551" cy="160380"/>
              <a:chOff x="3809980" y="3183014"/>
              <a:chExt cx="2268551" cy="160380"/>
            </a:xfrm>
          </p:grpSpPr>
          <p:cxnSp>
            <p:nvCxnSpPr>
              <p:cNvPr id="41" name="Connecteur droit 8"/>
              <p:cNvCxnSpPr>
                <a:cxnSpLocks noChangeShapeType="1"/>
              </p:cNvCxnSpPr>
              <p:nvPr/>
            </p:nvCxnSpPr>
            <p:spPr bwMode="auto">
              <a:xfrm>
                <a:off x="3809980" y="3183014"/>
                <a:ext cx="2260613" cy="1588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sp>
            <p:nvSpPr>
              <p:cNvPr id="42" name="Rectangle à coins arrondis 41"/>
              <p:cNvSpPr>
                <a:spLocks noChangeArrowheads="1"/>
              </p:cNvSpPr>
              <p:nvPr/>
            </p:nvSpPr>
            <p:spPr bwMode="auto">
              <a:xfrm>
                <a:off x="3809980" y="3202069"/>
                <a:ext cx="754067" cy="11433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defTabSz="404616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3" name="Rectangle à coins arrondis 42"/>
              <p:cNvSpPr>
                <a:spLocks noChangeArrowheads="1"/>
              </p:cNvSpPr>
              <p:nvPr/>
            </p:nvSpPr>
            <p:spPr bwMode="auto">
              <a:xfrm>
                <a:off x="4886311" y="3202069"/>
                <a:ext cx="754067" cy="11433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defTabSz="404616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4" name="Rectangle à coins arrondis 43"/>
              <p:cNvSpPr>
                <a:spLocks noChangeArrowheads="1"/>
              </p:cNvSpPr>
              <p:nvPr/>
            </p:nvSpPr>
            <p:spPr bwMode="auto">
              <a:xfrm>
                <a:off x="5648316" y="3202069"/>
                <a:ext cx="430215" cy="11433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 defTabSz="404616">
                  <a:defRPr/>
                </a:pPr>
                <a:endParaRPr lang="fr-FR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cxnSp>
            <p:nvCxnSpPr>
              <p:cNvPr id="45" name="Connecteur droit 44"/>
              <p:cNvCxnSpPr>
                <a:cxnSpLocks noChangeShapeType="1"/>
              </p:cNvCxnSpPr>
              <p:nvPr/>
            </p:nvCxnSpPr>
            <p:spPr bwMode="auto">
              <a:xfrm rot="5400000">
                <a:off x="4748972" y="3263204"/>
                <a:ext cx="158792" cy="1587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46" name="Connecteur droit 45"/>
              <p:cNvCxnSpPr>
                <a:cxnSpLocks noChangeShapeType="1"/>
              </p:cNvCxnSpPr>
              <p:nvPr/>
            </p:nvCxnSpPr>
            <p:spPr bwMode="auto">
              <a:xfrm rot="5400000">
                <a:off x="4612446" y="3263204"/>
                <a:ext cx="158792" cy="1587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  <p:sp>
          <p:nvSpPr>
            <p:cNvPr id="19" name="Explosion 2 18"/>
            <p:cNvSpPr/>
            <p:nvPr/>
          </p:nvSpPr>
          <p:spPr>
            <a:xfrm>
              <a:off x="3009900" y="3331630"/>
              <a:ext cx="1062675" cy="944005"/>
            </a:xfrm>
            <a:prstGeom prst="irregularSeal2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/>
            </a:p>
          </p:txBody>
        </p:sp>
        <p:sp>
          <p:nvSpPr>
            <p:cNvPr id="20" name="Dodécagone 19"/>
            <p:cNvSpPr/>
            <p:nvPr/>
          </p:nvSpPr>
          <p:spPr>
            <a:xfrm>
              <a:off x="5461053" y="3361259"/>
              <a:ext cx="922818" cy="753533"/>
            </a:xfrm>
            <a:prstGeom prst="dodecagon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/>
            </a:p>
          </p:txBody>
        </p:sp>
        <p:sp>
          <p:nvSpPr>
            <p:cNvPr id="21" name="Ellipse 20"/>
            <p:cNvSpPr>
              <a:spLocks noChangeArrowheads="1"/>
            </p:cNvSpPr>
            <p:nvPr/>
          </p:nvSpPr>
          <p:spPr bwMode="auto">
            <a:xfrm>
              <a:off x="5138726" y="4114619"/>
              <a:ext cx="46037" cy="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Ellipse 21"/>
            <p:cNvSpPr>
              <a:spLocks noChangeArrowheads="1"/>
            </p:cNvSpPr>
            <p:nvPr/>
          </p:nvSpPr>
          <p:spPr bwMode="auto">
            <a:xfrm>
              <a:off x="5199051" y="4224186"/>
              <a:ext cx="44450" cy="460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Ellipse 22"/>
            <p:cNvSpPr>
              <a:spLocks noChangeArrowheads="1"/>
            </p:cNvSpPr>
            <p:nvPr/>
          </p:nvSpPr>
          <p:spPr bwMode="auto">
            <a:xfrm>
              <a:off x="5130788" y="4198779"/>
              <a:ext cx="46038" cy="460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Ellipse 23"/>
            <p:cNvSpPr>
              <a:spLocks noChangeArrowheads="1"/>
            </p:cNvSpPr>
            <p:nvPr/>
          </p:nvSpPr>
          <p:spPr bwMode="auto">
            <a:xfrm>
              <a:off x="5265726" y="4190839"/>
              <a:ext cx="46037" cy="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Ellipse 24"/>
            <p:cNvSpPr>
              <a:spLocks noChangeArrowheads="1"/>
            </p:cNvSpPr>
            <p:nvPr/>
          </p:nvSpPr>
          <p:spPr bwMode="auto">
            <a:xfrm>
              <a:off x="5275251" y="4292465"/>
              <a:ext cx="44450" cy="460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Ellipse 25"/>
            <p:cNvSpPr>
              <a:spLocks noChangeArrowheads="1"/>
            </p:cNvSpPr>
            <p:nvPr/>
          </p:nvSpPr>
          <p:spPr bwMode="auto">
            <a:xfrm>
              <a:off x="5181588" y="4274999"/>
              <a:ext cx="46038" cy="460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80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Arc plein 26"/>
            <p:cNvSpPr/>
            <p:nvPr/>
          </p:nvSpPr>
          <p:spPr>
            <a:xfrm flipV="1">
              <a:off x="4284133" y="4224857"/>
              <a:ext cx="161986" cy="406386"/>
            </a:xfrm>
            <a:prstGeom prst="blockArc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Connecteur droit avec flèche 27"/>
            <p:cNvCxnSpPr>
              <a:endCxn id="16" idx="3"/>
            </p:cNvCxnSpPr>
            <p:nvPr/>
          </p:nvCxnSpPr>
          <p:spPr>
            <a:xfrm>
              <a:off x="4454586" y="3750733"/>
              <a:ext cx="219013" cy="164046"/>
            </a:xfrm>
            <a:prstGeom prst="straightConnector1">
              <a:avLst/>
            </a:prstGeom>
            <a:ln>
              <a:solidFill>
                <a:srgbClr val="800000"/>
              </a:solidFill>
              <a:headEnd type="oval"/>
              <a:tailEnd type="none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orme libre 28"/>
            <p:cNvSpPr/>
            <p:nvPr/>
          </p:nvSpPr>
          <p:spPr>
            <a:xfrm>
              <a:off x="4800600" y="4165600"/>
              <a:ext cx="973667" cy="436033"/>
            </a:xfrm>
            <a:custGeom>
              <a:avLst/>
              <a:gdLst>
                <a:gd name="connsiteX0" fmla="*/ 0 w 973667"/>
                <a:gd name="connsiteY0" fmla="*/ 76200 h 436033"/>
                <a:gd name="connsiteX1" fmla="*/ 287867 w 973667"/>
                <a:gd name="connsiteY1" fmla="*/ 423333 h 436033"/>
                <a:gd name="connsiteX2" fmla="*/ 973667 w 973667"/>
                <a:gd name="connsiteY2" fmla="*/ 0 h 436033"/>
                <a:gd name="connsiteX3" fmla="*/ 973667 w 973667"/>
                <a:gd name="connsiteY3" fmla="*/ 0 h 436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3667" h="436033">
                  <a:moveTo>
                    <a:pt x="0" y="76200"/>
                  </a:moveTo>
                  <a:cubicBezTo>
                    <a:pt x="62794" y="256116"/>
                    <a:pt x="125589" y="436033"/>
                    <a:pt x="287867" y="423333"/>
                  </a:cubicBezTo>
                  <a:cubicBezTo>
                    <a:pt x="450145" y="410633"/>
                    <a:pt x="973667" y="0"/>
                    <a:pt x="973667" y="0"/>
                  </a:cubicBezTo>
                  <a:lnTo>
                    <a:pt x="973667" y="0"/>
                  </a:lnTo>
                </a:path>
              </a:pathLst>
            </a:custGeom>
            <a:ln>
              <a:solidFill>
                <a:srgbClr val="FF0000"/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/>
            </a:p>
          </p:txBody>
        </p:sp>
        <p:cxnSp>
          <p:nvCxnSpPr>
            <p:cNvPr id="30" name="Connecteur droit avec flèche 29"/>
            <p:cNvCxnSpPr>
              <a:cxnSpLocks noChangeShapeType="1"/>
            </p:cNvCxnSpPr>
            <p:nvPr/>
          </p:nvCxnSpPr>
          <p:spPr bwMode="auto">
            <a:xfrm>
              <a:off x="5460990" y="3247619"/>
              <a:ext cx="219076" cy="165143"/>
            </a:xfrm>
            <a:prstGeom prst="straightConnector1">
              <a:avLst/>
            </a:prstGeom>
            <a:noFill/>
            <a:ln w="25400">
              <a:solidFill>
                <a:srgbClr val="C4BD97"/>
              </a:solidFill>
              <a:round/>
              <a:headEnd type="oval" w="med" len="med"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31" name="ZoneTexte 48"/>
            <p:cNvSpPr txBox="1">
              <a:spLocks noChangeArrowheads="1"/>
            </p:cNvSpPr>
            <p:nvPr/>
          </p:nvSpPr>
          <p:spPr bwMode="auto">
            <a:xfrm>
              <a:off x="5632332" y="3581393"/>
              <a:ext cx="565267" cy="542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1300" b="1" dirty="0">
                  <a:latin typeface="Comic Sans MS" charset="0"/>
                  <a:ea typeface="Comic Sans MS" charset="0"/>
                  <a:cs typeface="Comic Sans MS" charset="0"/>
                </a:rPr>
                <a:t>PNN</a:t>
              </a:r>
            </a:p>
          </p:txBody>
        </p:sp>
        <p:sp>
          <p:nvSpPr>
            <p:cNvPr id="32" name="ZoneTexte 49"/>
            <p:cNvSpPr txBox="1">
              <a:spLocks noChangeArrowheads="1"/>
            </p:cNvSpPr>
            <p:nvPr/>
          </p:nvSpPr>
          <p:spPr bwMode="auto">
            <a:xfrm rot="19549993">
              <a:off x="4864948" y="4158006"/>
              <a:ext cx="1158291" cy="254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900" dirty="0">
                  <a:latin typeface="Comic Sans MS" charset="0"/>
                  <a:ea typeface="Comic Sans MS" charset="0"/>
                  <a:cs typeface="Comic Sans MS" charset="0"/>
                </a:rPr>
                <a:t>Inflammation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4757723" y="2760130"/>
              <a:ext cx="831855" cy="2545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04616">
                <a:defRPr/>
              </a:pPr>
              <a:r>
                <a:rPr lang="fr-FR" sz="9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/>
                  <a:cs typeface="Comic Sans MS"/>
                </a:rPr>
                <a:t>Laminine</a:t>
              </a:r>
              <a:endParaRPr lang="fr-FR" sz="9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34" name="ZoneTexte 51"/>
            <p:cNvSpPr txBox="1">
              <a:spLocks noChangeArrowheads="1"/>
            </p:cNvSpPr>
            <p:nvPr/>
          </p:nvSpPr>
          <p:spPr bwMode="auto">
            <a:xfrm>
              <a:off x="4785695" y="3180499"/>
              <a:ext cx="937767" cy="254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900" dirty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LU/BCAM</a:t>
              </a:r>
            </a:p>
          </p:txBody>
        </p:sp>
        <p:sp>
          <p:nvSpPr>
            <p:cNvPr id="35" name="ZoneTexte 52"/>
            <p:cNvSpPr txBox="1">
              <a:spLocks noChangeArrowheads="1"/>
            </p:cNvSpPr>
            <p:nvPr/>
          </p:nvSpPr>
          <p:spPr bwMode="auto">
            <a:xfrm>
              <a:off x="4233330" y="3513656"/>
              <a:ext cx="161987" cy="407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900" dirty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PS</a:t>
              </a:r>
            </a:p>
          </p:txBody>
        </p:sp>
        <p:sp>
          <p:nvSpPr>
            <p:cNvPr id="36" name="ZoneTexte 53"/>
            <p:cNvSpPr txBox="1">
              <a:spLocks noChangeArrowheads="1"/>
            </p:cNvSpPr>
            <p:nvPr/>
          </p:nvSpPr>
          <p:spPr bwMode="auto">
            <a:xfrm>
              <a:off x="5795572" y="4116047"/>
              <a:ext cx="846527" cy="407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900" dirty="0">
                  <a:solidFill>
                    <a:srgbClr val="FF0000"/>
                  </a:solidFill>
                  <a:latin typeface="Wingdings" charset="2"/>
                  <a:ea typeface="Wingdings" charset="2"/>
                  <a:cs typeface="Wingdings" charset="2"/>
                </a:rPr>
                <a:t></a:t>
              </a:r>
              <a:r>
                <a:rPr lang="fr-FR" sz="900" dirty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CRP</a:t>
              </a:r>
            </a:p>
            <a:p>
              <a:r>
                <a:rPr lang="fr-FR" sz="900" dirty="0" err="1">
                  <a:solidFill>
                    <a:srgbClr val="FF0000"/>
                  </a:solidFill>
                  <a:latin typeface="Wingdings" charset="2"/>
                  <a:ea typeface="Wingdings" charset="2"/>
                  <a:cs typeface="Wingdings" charset="2"/>
                </a:rPr>
                <a:t></a:t>
              </a:r>
              <a:r>
                <a:rPr lang="fr-FR" sz="900" dirty="0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 I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3759180" y="4194015"/>
              <a:ext cx="947743" cy="4750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04616">
                <a:defRPr/>
              </a:pPr>
              <a:r>
                <a:rPr lang="fr-FR" sz="700" dirty="0" err="1">
                  <a:solidFill>
                    <a:srgbClr val="FF0000"/>
                  </a:solidFill>
                  <a:latin typeface="Comic Sans MS"/>
                  <a:cs typeface="Comic Sans MS"/>
                </a:rPr>
                <a:t>Integrin</a:t>
              </a:r>
              <a:endParaRPr lang="fr-FR" sz="7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  <a:p>
              <a:pPr defTabSz="404616">
                <a:defRPr/>
              </a:pPr>
              <a:endParaRPr lang="fr-FR" sz="7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  <a:p>
              <a:pPr defTabSz="404616">
                <a:defRPr/>
              </a:pPr>
              <a:r>
                <a:rPr lang="fr-FR" sz="7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/>
                  <a:cs typeface="Comic Sans MS"/>
                </a:rPr>
                <a:t>VCAM-1</a:t>
              </a:r>
            </a:p>
          </p:txBody>
        </p:sp>
        <p:sp>
          <p:nvSpPr>
            <p:cNvPr id="38" name="ZoneTexte 55"/>
            <p:cNvSpPr txBox="1">
              <a:spLocks noChangeArrowheads="1"/>
            </p:cNvSpPr>
            <p:nvPr/>
          </p:nvSpPr>
          <p:spPr bwMode="auto">
            <a:xfrm rot="19332778">
              <a:off x="2932088" y="3615040"/>
              <a:ext cx="1371600" cy="220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700" dirty="0">
                  <a:latin typeface="Comic Sans MS" charset="0"/>
                  <a:ea typeface="Comic Sans MS" charset="0"/>
                  <a:cs typeface="Comic Sans MS" charset="0"/>
                </a:rPr>
                <a:t>Plaquette activée</a:t>
              </a:r>
            </a:p>
          </p:txBody>
        </p:sp>
        <p:sp>
          <p:nvSpPr>
            <p:cNvPr id="39" name="Forme libre 38"/>
            <p:cNvSpPr/>
            <p:nvPr/>
          </p:nvSpPr>
          <p:spPr>
            <a:xfrm>
              <a:off x="6089650" y="4460875"/>
              <a:ext cx="426508" cy="349250"/>
            </a:xfrm>
            <a:custGeom>
              <a:avLst/>
              <a:gdLst>
                <a:gd name="connsiteX0" fmla="*/ 0 w 426508"/>
                <a:gd name="connsiteY0" fmla="*/ 142875 h 349250"/>
                <a:gd name="connsiteX1" fmla="*/ 114300 w 426508"/>
                <a:gd name="connsiteY1" fmla="*/ 9525 h 349250"/>
                <a:gd name="connsiteX2" fmla="*/ 381000 w 426508"/>
                <a:gd name="connsiteY2" fmla="*/ 85725 h 349250"/>
                <a:gd name="connsiteX3" fmla="*/ 387350 w 426508"/>
                <a:gd name="connsiteY3" fmla="*/ 276225 h 349250"/>
                <a:gd name="connsiteX4" fmla="*/ 158750 w 426508"/>
                <a:gd name="connsiteY4" fmla="*/ 346075 h 349250"/>
                <a:gd name="connsiteX5" fmla="*/ 31750 w 426508"/>
                <a:gd name="connsiteY5" fmla="*/ 257175 h 34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508" h="349250">
                  <a:moveTo>
                    <a:pt x="0" y="142875"/>
                  </a:moveTo>
                  <a:cubicBezTo>
                    <a:pt x="25400" y="80962"/>
                    <a:pt x="50800" y="19050"/>
                    <a:pt x="114300" y="9525"/>
                  </a:cubicBezTo>
                  <a:cubicBezTo>
                    <a:pt x="177800" y="0"/>
                    <a:pt x="335492" y="41275"/>
                    <a:pt x="381000" y="85725"/>
                  </a:cubicBezTo>
                  <a:cubicBezTo>
                    <a:pt x="426508" y="130175"/>
                    <a:pt x="424392" y="232833"/>
                    <a:pt x="387350" y="276225"/>
                  </a:cubicBezTo>
                  <a:cubicBezTo>
                    <a:pt x="350308" y="319617"/>
                    <a:pt x="218017" y="349250"/>
                    <a:pt x="158750" y="346075"/>
                  </a:cubicBezTo>
                  <a:cubicBezTo>
                    <a:pt x="99483" y="342900"/>
                    <a:pt x="31750" y="257175"/>
                    <a:pt x="31750" y="257175"/>
                  </a:cubicBezTo>
                </a:path>
              </a:pathLst>
            </a:custGeom>
            <a:ln>
              <a:tailEnd type="arrow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404616">
                <a:defRPr/>
              </a:pPr>
              <a:endParaRPr lang="fr-FR" dirty="0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6483345" y="4484603"/>
              <a:ext cx="806455" cy="33935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404616">
                <a:defRPr/>
              </a:pPr>
              <a:r>
                <a:rPr lang="fr-FR" sz="7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/>
                  <a:cs typeface="Comic Sans MS"/>
                </a:rPr>
                <a:t>Remodelage vasculaire</a:t>
              </a:r>
            </a:p>
          </p:txBody>
        </p:sp>
      </p:grpSp>
      <p:grpSp>
        <p:nvGrpSpPr>
          <p:cNvPr id="51" name="Grouper 4"/>
          <p:cNvGrpSpPr>
            <a:grpSpLocks/>
          </p:cNvGrpSpPr>
          <p:nvPr/>
        </p:nvGrpSpPr>
        <p:grpSpPr bwMode="auto">
          <a:xfrm>
            <a:off x="381000" y="1524000"/>
            <a:ext cx="4707360" cy="3548533"/>
            <a:chOff x="506416" y="2101850"/>
            <a:chExt cx="4708522" cy="3548063"/>
          </a:xfrm>
        </p:grpSpPr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6416" y="2101850"/>
              <a:ext cx="3763883" cy="26856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1498600" y="4346575"/>
              <a:ext cx="3716338" cy="13033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 defTabSz="451697">
                <a:lnSpc>
                  <a:spcPct val="92000"/>
                </a:lnSpc>
                <a:tabLst>
                  <a:tab pos="0" algn="l"/>
                  <a:tab pos="441629" algn="l"/>
                  <a:tab pos="889010" algn="l"/>
                  <a:tab pos="1337832" algn="l"/>
                  <a:tab pos="1785215" algn="l"/>
                  <a:tab pos="2231159" algn="l"/>
                  <a:tab pos="2679980" algn="l"/>
                  <a:tab pos="3127362" algn="l"/>
                  <a:tab pos="3573305" algn="l"/>
                  <a:tab pos="4022127" algn="l"/>
                  <a:tab pos="4468071" algn="l"/>
                  <a:tab pos="4915454" algn="l"/>
                  <a:tab pos="5364276" algn="l"/>
                  <a:tab pos="5811658" algn="l"/>
                  <a:tab pos="6257601" algn="l"/>
                  <a:tab pos="6706422" algn="l"/>
                  <a:tab pos="7152367" algn="l"/>
                  <a:tab pos="7601187" algn="l"/>
                  <a:tab pos="8048569" algn="l"/>
                  <a:tab pos="8494515" algn="l"/>
                  <a:tab pos="8943337" algn="l"/>
                </a:tabLst>
              </a:pPr>
              <a:r>
                <a:rPr lang="en-GB" dirty="0" err="1">
                  <a:solidFill>
                    <a:srgbClr val="000000"/>
                  </a:solidFill>
                  <a:latin typeface="Wingdings" charset="2"/>
                  <a:ea typeface="Wingdings" charset="2"/>
                  <a:cs typeface="Wingdings" charset="2"/>
                </a:rPr>
                <a:t></a:t>
              </a:r>
              <a:r>
                <a:rPr lang="en-GB" dirty="0" err="1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polymérisation</a:t>
              </a:r>
              <a:r>
                <a:rPr lang="en-GB" dirty="0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 </a:t>
              </a:r>
              <a:r>
                <a:rPr lang="en-GB" dirty="0" err="1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déformation</a:t>
              </a:r>
              <a:endParaRPr lang="en-GB" dirty="0"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  <a:p>
              <a:pPr defTabSz="451697">
                <a:lnSpc>
                  <a:spcPct val="85000"/>
                </a:lnSpc>
                <a:tabLst>
                  <a:tab pos="0" algn="l"/>
                  <a:tab pos="441629" algn="l"/>
                  <a:tab pos="889010" algn="l"/>
                  <a:tab pos="1337832" algn="l"/>
                  <a:tab pos="1785215" algn="l"/>
                  <a:tab pos="2231159" algn="l"/>
                  <a:tab pos="2679980" algn="l"/>
                  <a:tab pos="3127362" algn="l"/>
                  <a:tab pos="3573305" algn="l"/>
                  <a:tab pos="4022127" algn="l"/>
                  <a:tab pos="4468071" algn="l"/>
                  <a:tab pos="4915454" algn="l"/>
                  <a:tab pos="5364276" algn="l"/>
                  <a:tab pos="5811658" algn="l"/>
                  <a:tab pos="6257601" algn="l"/>
                  <a:tab pos="6706422" algn="l"/>
                  <a:tab pos="7152367" algn="l"/>
                  <a:tab pos="7601187" algn="l"/>
                  <a:tab pos="8048569" algn="l"/>
                  <a:tab pos="8494515" algn="l"/>
                  <a:tab pos="8943337" algn="l"/>
                </a:tabLst>
              </a:pPr>
              <a:r>
                <a:rPr lang="en-GB" dirty="0" err="1">
                  <a:solidFill>
                    <a:srgbClr val="000000"/>
                  </a:solidFill>
                  <a:latin typeface="Wingdings" charset="2"/>
                  <a:ea typeface="Wingdings" charset="2"/>
                  <a:cs typeface="Wingdings" charset="2"/>
                </a:rPr>
                <a:t></a:t>
              </a:r>
              <a:r>
                <a:rPr lang="en-GB" dirty="0" err="1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déshydratation</a:t>
              </a:r>
              <a:endParaRPr lang="en-GB" dirty="0"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  <a:p>
              <a:pPr defTabSz="451697">
                <a:lnSpc>
                  <a:spcPct val="85000"/>
                </a:lnSpc>
                <a:tabLst>
                  <a:tab pos="0" algn="l"/>
                  <a:tab pos="441629" algn="l"/>
                  <a:tab pos="889010" algn="l"/>
                  <a:tab pos="1337832" algn="l"/>
                  <a:tab pos="1785215" algn="l"/>
                  <a:tab pos="2231159" algn="l"/>
                  <a:tab pos="2679980" algn="l"/>
                  <a:tab pos="3127362" algn="l"/>
                  <a:tab pos="3573305" algn="l"/>
                  <a:tab pos="4022127" algn="l"/>
                  <a:tab pos="4468071" algn="l"/>
                  <a:tab pos="4915454" algn="l"/>
                  <a:tab pos="5364276" algn="l"/>
                  <a:tab pos="5811658" algn="l"/>
                  <a:tab pos="6257601" algn="l"/>
                  <a:tab pos="6706422" algn="l"/>
                  <a:tab pos="7152367" algn="l"/>
                  <a:tab pos="7601187" algn="l"/>
                  <a:tab pos="8048569" algn="l"/>
                  <a:tab pos="8494515" algn="l"/>
                  <a:tab pos="8943337" algn="l"/>
                </a:tabLst>
              </a:pPr>
              <a:r>
                <a:rPr lang="en-GB" dirty="0" err="1">
                  <a:solidFill>
                    <a:srgbClr val="000000"/>
                  </a:solidFill>
                  <a:latin typeface="Wingdings" charset="2"/>
                  <a:ea typeface="Wingdings" charset="2"/>
                  <a:cs typeface="Wingdings" charset="2"/>
                </a:rPr>
                <a:t></a:t>
              </a:r>
              <a:r>
                <a:rPr lang="en-GB" dirty="0" err="1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adhésion</a:t>
              </a:r>
              <a:endParaRPr lang="en-GB" dirty="0"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  <a:p>
              <a:pPr defTabSz="451697">
                <a:lnSpc>
                  <a:spcPct val="85000"/>
                </a:lnSpc>
                <a:tabLst>
                  <a:tab pos="0" algn="l"/>
                  <a:tab pos="441629" algn="l"/>
                  <a:tab pos="889010" algn="l"/>
                  <a:tab pos="1337832" algn="l"/>
                  <a:tab pos="1785215" algn="l"/>
                  <a:tab pos="2231159" algn="l"/>
                  <a:tab pos="2679980" algn="l"/>
                  <a:tab pos="3127362" algn="l"/>
                  <a:tab pos="3573305" algn="l"/>
                  <a:tab pos="4022127" algn="l"/>
                  <a:tab pos="4468071" algn="l"/>
                  <a:tab pos="4915454" algn="l"/>
                  <a:tab pos="5364276" algn="l"/>
                  <a:tab pos="5811658" algn="l"/>
                  <a:tab pos="6257601" algn="l"/>
                  <a:tab pos="6706422" algn="l"/>
                  <a:tab pos="7152367" algn="l"/>
                  <a:tab pos="7601187" algn="l"/>
                  <a:tab pos="8048569" algn="l"/>
                  <a:tab pos="8494515" algn="l"/>
                  <a:tab pos="8943337" algn="l"/>
                </a:tabLst>
              </a:pPr>
              <a:r>
                <a:rPr lang="en-GB" dirty="0" err="1">
                  <a:solidFill>
                    <a:srgbClr val="000000"/>
                  </a:solidFill>
                  <a:latin typeface="Wingdings" charset="2"/>
                  <a:ea typeface="Wingdings" charset="2"/>
                  <a:cs typeface="Wingdings" charset="2"/>
                </a:rPr>
                <a:t></a:t>
              </a:r>
              <a:r>
                <a:rPr lang="en-GB" dirty="0" err="1">
                  <a:solidFill>
                    <a:srgbClr val="000000"/>
                  </a:solidFill>
                  <a:latin typeface="Comic Sans MS" charset="0"/>
                  <a:ea typeface="ＭＳ Ｐゴシック" charset="-128"/>
                  <a:cs typeface="ＭＳ Ｐゴシック" charset="-128"/>
                </a:rPr>
                <a:t>hémolyse</a:t>
              </a:r>
              <a:endParaRPr lang="en-GB" dirty="0"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85734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273629"/>
            <a:ext cx="8225280" cy="1143480"/>
          </a:xfrm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398474" algn="l"/>
                <a:tab pos="804141" algn="l"/>
                <a:tab pos="1211242" algn="l"/>
                <a:tab pos="1615471" algn="l"/>
                <a:tab pos="2024010" algn="l"/>
                <a:tab pos="2429676" algn="l"/>
                <a:tab pos="2835342" algn="l"/>
                <a:tab pos="3241007" algn="l"/>
                <a:tab pos="3645233" algn="l"/>
                <a:tab pos="4053775" algn="l"/>
                <a:tab pos="4458002" algn="l"/>
                <a:tab pos="4862227" algn="l"/>
                <a:tab pos="5269328" algn="l"/>
                <a:tab pos="5676436" algn="l"/>
                <a:tab pos="6082103" algn="l"/>
                <a:tab pos="6487766" algn="l"/>
                <a:tab pos="6894871" algn="l"/>
                <a:tab pos="7297659" algn="l"/>
                <a:tab pos="7704762" algn="l"/>
                <a:tab pos="8111866" algn="l"/>
              </a:tabLst>
            </a:pPr>
            <a:r>
              <a:rPr lang="en-GB" dirty="0" smtClean="0">
                <a:latin typeface="Comic Sans MS" charset="0"/>
              </a:rPr>
              <a:t>Thromboses</a:t>
            </a:r>
            <a:endParaRPr lang="en-GB" dirty="0">
              <a:latin typeface="Comic Sans MS" charset="0"/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idx="1"/>
          </p:nvPr>
        </p:nvSpPr>
        <p:spPr>
          <a:xfrm>
            <a:off x="812280" y="1680530"/>
            <a:ext cx="8331720" cy="4491679"/>
          </a:xfrm>
        </p:spPr>
        <p:txBody>
          <a:bodyPr>
            <a:normAutofit lnSpcReduction="10000"/>
          </a:bodyPr>
          <a:lstStyle/>
          <a:p>
            <a:pPr marL="0" indent="0" defTabSz="451697">
              <a:lnSpc>
                <a:spcPct val="60000"/>
              </a:lnSpc>
              <a:buNone/>
              <a:tabLst>
                <a:tab pos="0" algn="l"/>
                <a:tab pos="90627" algn="l"/>
                <a:tab pos="497732" algn="l"/>
                <a:tab pos="903397" algn="l"/>
                <a:tab pos="1309061" algn="l"/>
                <a:tab pos="1714726" algn="l"/>
                <a:tab pos="2121831" algn="l"/>
                <a:tab pos="2527495" algn="l"/>
                <a:tab pos="2933162" algn="l"/>
                <a:tab pos="3338826" algn="l"/>
                <a:tab pos="3744492" algn="l"/>
                <a:tab pos="4151600" algn="l"/>
                <a:tab pos="4557260" algn="l"/>
                <a:tab pos="4961487" algn="l"/>
                <a:tab pos="5367150" algn="l"/>
                <a:tab pos="5774256" algn="l"/>
                <a:tab pos="6179921" algn="l"/>
                <a:tab pos="6585582" algn="l"/>
                <a:tab pos="6991252" algn="l"/>
                <a:tab pos="7398356" algn="l"/>
                <a:tab pos="7804020" algn="l"/>
                <a:tab pos="7845737" algn="l"/>
              </a:tabLst>
            </a:pPr>
            <a:r>
              <a:rPr lang="en-GB" sz="2900" dirty="0" smtClean="0">
                <a:latin typeface="Comic Sans MS" charset="0"/>
              </a:rPr>
              <a:t> La </a:t>
            </a:r>
            <a:r>
              <a:rPr lang="en-GB" sz="2900" dirty="0" err="1" smtClean="0">
                <a:latin typeface="Comic Sans MS" charset="0"/>
              </a:rPr>
              <a:t>thrombose</a:t>
            </a:r>
            <a:r>
              <a:rPr lang="en-GB" sz="2900" dirty="0" smtClean="0">
                <a:latin typeface="Comic Sans MS" charset="0"/>
              </a:rPr>
              <a:t> </a:t>
            </a:r>
            <a:r>
              <a:rPr lang="en-GB" sz="2900" dirty="0" err="1" smtClean="0">
                <a:latin typeface="Comic Sans MS" charset="0"/>
              </a:rPr>
              <a:t>est</a:t>
            </a:r>
            <a:r>
              <a:rPr lang="en-GB" sz="2900" dirty="0" smtClean="0">
                <a:latin typeface="Comic Sans MS" charset="0"/>
              </a:rPr>
              <a:t> </a:t>
            </a:r>
            <a:r>
              <a:rPr lang="en-GB" sz="2900" dirty="0" err="1" smtClean="0">
                <a:latin typeface="Comic Sans MS" charset="0"/>
              </a:rPr>
              <a:t>favorisée</a:t>
            </a:r>
            <a:r>
              <a:rPr lang="en-GB" sz="2900" dirty="0" smtClean="0">
                <a:latin typeface="Comic Sans MS" charset="0"/>
              </a:rPr>
              <a:t> par:</a:t>
            </a:r>
          </a:p>
          <a:p>
            <a:pPr marL="0" indent="0" defTabSz="451697">
              <a:lnSpc>
                <a:spcPct val="60000"/>
              </a:lnSpc>
              <a:buNone/>
              <a:tabLst>
                <a:tab pos="0" algn="l"/>
                <a:tab pos="90627" algn="l"/>
                <a:tab pos="497732" algn="l"/>
                <a:tab pos="903397" algn="l"/>
                <a:tab pos="1309061" algn="l"/>
                <a:tab pos="1714726" algn="l"/>
                <a:tab pos="2121831" algn="l"/>
                <a:tab pos="2527495" algn="l"/>
                <a:tab pos="2933162" algn="l"/>
                <a:tab pos="3338826" algn="l"/>
                <a:tab pos="3744492" algn="l"/>
                <a:tab pos="4151600" algn="l"/>
                <a:tab pos="4557260" algn="l"/>
                <a:tab pos="4961487" algn="l"/>
                <a:tab pos="5367150" algn="l"/>
                <a:tab pos="5774256" algn="l"/>
                <a:tab pos="6179921" algn="l"/>
                <a:tab pos="6585582" algn="l"/>
                <a:tab pos="6991252" algn="l"/>
                <a:tab pos="7398356" algn="l"/>
                <a:tab pos="7804020" algn="l"/>
                <a:tab pos="7845737" algn="l"/>
              </a:tabLst>
            </a:pPr>
            <a:endParaRPr lang="en-GB" sz="2900" dirty="0" smtClean="0">
              <a:latin typeface="Comic Sans MS" charset="0"/>
            </a:endParaRPr>
          </a:p>
          <a:p>
            <a:pPr marL="0" indent="0" defTabSz="451697">
              <a:lnSpc>
                <a:spcPct val="82000"/>
              </a:lnSpc>
              <a:buFont typeface="Wingdings" charset="2"/>
              <a:buChar char="è"/>
              <a:tabLst>
                <a:tab pos="0" algn="l"/>
                <a:tab pos="90627" algn="l"/>
                <a:tab pos="497732" algn="l"/>
                <a:tab pos="903397" algn="l"/>
                <a:tab pos="1309061" algn="l"/>
                <a:tab pos="1714726" algn="l"/>
                <a:tab pos="2121831" algn="l"/>
                <a:tab pos="2527495" algn="l"/>
                <a:tab pos="2933162" algn="l"/>
                <a:tab pos="3338826" algn="l"/>
                <a:tab pos="3744492" algn="l"/>
                <a:tab pos="4151600" algn="l"/>
                <a:tab pos="4557260" algn="l"/>
                <a:tab pos="4961487" algn="l"/>
                <a:tab pos="5367150" algn="l"/>
                <a:tab pos="5774256" algn="l"/>
                <a:tab pos="6179921" algn="l"/>
                <a:tab pos="6585582" algn="l"/>
                <a:tab pos="6991252" algn="l"/>
                <a:tab pos="7398356" algn="l"/>
                <a:tab pos="7804020" algn="l"/>
                <a:tab pos="7845737" algn="l"/>
              </a:tabLst>
            </a:pPr>
            <a:r>
              <a:rPr lang="en-GB" sz="2200" i="1" dirty="0">
                <a:latin typeface="Comic Sans MS" charset="0"/>
              </a:rPr>
              <a:t> </a:t>
            </a:r>
            <a:r>
              <a:rPr lang="en-GB" sz="2200" i="1" dirty="0" err="1">
                <a:latin typeface="Comic Sans MS" charset="0"/>
              </a:rPr>
              <a:t>Hémolyse</a:t>
            </a:r>
            <a:endParaRPr lang="en-GB" sz="2200" i="1" dirty="0">
              <a:latin typeface="Wingdings" charset="2"/>
            </a:endParaRPr>
          </a:p>
          <a:p>
            <a:pPr marL="0" indent="0" defTabSz="451697">
              <a:lnSpc>
                <a:spcPct val="82000"/>
              </a:lnSpc>
              <a:buFont typeface="Wingdings" pitchFamily="4" charset="2"/>
              <a:buChar char="è"/>
              <a:tabLst>
                <a:tab pos="0" algn="l"/>
                <a:tab pos="90627" algn="l"/>
                <a:tab pos="497732" algn="l"/>
                <a:tab pos="903397" algn="l"/>
                <a:tab pos="1309061" algn="l"/>
                <a:tab pos="1714726" algn="l"/>
                <a:tab pos="2121831" algn="l"/>
                <a:tab pos="2527495" algn="l"/>
                <a:tab pos="2933162" algn="l"/>
                <a:tab pos="3338826" algn="l"/>
                <a:tab pos="3744492" algn="l"/>
                <a:tab pos="4151600" algn="l"/>
                <a:tab pos="4557260" algn="l"/>
                <a:tab pos="4961487" algn="l"/>
                <a:tab pos="5367150" algn="l"/>
                <a:tab pos="5774256" algn="l"/>
                <a:tab pos="6179921" algn="l"/>
                <a:tab pos="6585582" algn="l"/>
                <a:tab pos="6991252" algn="l"/>
                <a:tab pos="7398356" algn="l"/>
                <a:tab pos="7804020" algn="l"/>
                <a:tab pos="7845737" algn="l"/>
              </a:tabLst>
            </a:pPr>
            <a:r>
              <a:rPr lang="en-GB" sz="2200" i="1" dirty="0">
                <a:latin typeface="Comic Sans MS" charset="0"/>
              </a:rPr>
              <a:t> </a:t>
            </a:r>
            <a:r>
              <a:rPr lang="en-GB" sz="2200" i="1" dirty="0" err="1">
                <a:latin typeface="Comic Sans MS" charset="0"/>
              </a:rPr>
              <a:t>Alitement</a:t>
            </a:r>
            <a:r>
              <a:rPr lang="en-GB" sz="2200" i="1" dirty="0">
                <a:latin typeface="Comic Sans MS" charset="0"/>
              </a:rPr>
              <a:t>,</a:t>
            </a:r>
            <a:r>
              <a:rPr lang="en-GB" sz="2200" i="1" dirty="0" smtClean="0">
                <a:latin typeface="Comic Sans MS" charset="0"/>
              </a:rPr>
              <a:t> </a:t>
            </a:r>
            <a:r>
              <a:rPr lang="en-GB" sz="2200" i="1" dirty="0" err="1" smtClean="0">
                <a:latin typeface="Comic Sans MS" charset="0"/>
              </a:rPr>
              <a:t>déshydratation</a:t>
            </a:r>
            <a:r>
              <a:rPr lang="en-GB" sz="2200" i="1" dirty="0" smtClean="0">
                <a:latin typeface="Comic Sans MS" charset="0"/>
              </a:rPr>
              <a:t>, </a:t>
            </a:r>
            <a:r>
              <a:rPr lang="en-GB" sz="2200" i="1" dirty="0" err="1" smtClean="0">
                <a:latin typeface="Comic Sans MS" charset="0"/>
              </a:rPr>
              <a:t>fièvre</a:t>
            </a:r>
            <a:r>
              <a:rPr lang="en-GB" sz="2200" i="1" dirty="0" smtClean="0">
                <a:latin typeface="Comic Sans MS" charset="0"/>
              </a:rPr>
              <a:t>, </a:t>
            </a:r>
            <a:r>
              <a:rPr lang="en-GB" sz="2200" i="1" dirty="0">
                <a:latin typeface="Comic Sans MS" charset="0"/>
              </a:rPr>
              <a:t>inflammation …</a:t>
            </a:r>
          </a:p>
          <a:p>
            <a:pPr marL="0" indent="0" defTabSz="451697">
              <a:lnSpc>
                <a:spcPct val="82000"/>
              </a:lnSpc>
              <a:buFont typeface="Wingdings" pitchFamily="4" charset="2"/>
              <a:buChar char="è"/>
              <a:tabLst>
                <a:tab pos="0" algn="l"/>
                <a:tab pos="90627" algn="l"/>
                <a:tab pos="497732" algn="l"/>
                <a:tab pos="903397" algn="l"/>
                <a:tab pos="1309061" algn="l"/>
                <a:tab pos="1714726" algn="l"/>
                <a:tab pos="2121831" algn="l"/>
                <a:tab pos="2527495" algn="l"/>
                <a:tab pos="2933162" algn="l"/>
                <a:tab pos="3338826" algn="l"/>
                <a:tab pos="3744492" algn="l"/>
                <a:tab pos="4151600" algn="l"/>
                <a:tab pos="4557260" algn="l"/>
                <a:tab pos="4961487" algn="l"/>
                <a:tab pos="5367150" algn="l"/>
                <a:tab pos="5774256" algn="l"/>
                <a:tab pos="6179921" algn="l"/>
                <a:tab pos="6585582" algn="l"/>
                <a:tab pos="6991252" algn="l"/>
                <a:tab pos="7398356" algn="l"/>
                <a:tab pos="7804020" algn="l"/>
                <a:tab pos="7845737" algn="l"/>
              </a:tabLst>
            </a:pPr>
            <a:endParaRPr lang="en-GB" sz="2400" i="1" dirty="0">
              <a:latin typeface="Comic Sans MS" charset="0"/>
            </a:endParaRPr>
          </a:p>
          <a:p>
            <a:pPr marL="0" indent="0" defTabSz="451697">
              <a:lnSpc>
                <a:spcPct val="102000"/>
              </a:lnSpc>
              <a:tabLst>
                <a:tab pos="0" algn="l"/>
                <a:tab pos="90627" algn="l"/>
                <a:tab pos="497732" algn="l"/>
                <a:tab pos="903397" algn="l"/>
                <a:tab pos="1309061" algn="l"/>
                <a:tab pos="1714726" algn="l"/>
                <a:tab pos="2121831" algn="l"/>
                <a:tab pos="2527495" algn="l"/>
                <a:tab pos="2933162" algn="l"/>
                <a:tab pos="3338826" algn="l"/>
                <a:tab pos="3744492" algn="l"/>
                <a:tab pos="4151600" algn="l"/>
                <a:tab pos="4557260" algn="l"/>
                <a:tab pos="4961487" algn="l"/>
                <a:tab pos="5367150" algn="l"/>
                <a:tab pos="5774256" algn="l"/>
                <a:tab pos="6179921" algn="l"/>
                <a:tab pos="6585582" algn="l"/>
                <a:tab pos="6991252" algn="l"/>
                <a:tab pos="7398356" algn="l"/>
                <a:tab pos="7804020" algn="l"/>
                <a:tab pos="7845737" algn="l"/>
              </a:tabLst>
            </a:pPr>
            <a:r>
              <a:rPr lang="en-GB" sz="2400" dirty="0">
                <a:latin typeface="Comic Sans MS" charset="0"/>
              </a:rPr>
              <a:t> </a:t>
            </a:r>
            <a:r>
              <a:rPr lang="en-GB" sz="2900" dirty="0" err="1">
                <a:latin typeface="Comic Sans MS" charset="0"/>
              </a:rPr>
              <a:t>Conséquences</a:t>
            </a:r>
            <a:r>
              <a:rPr lang="en-GB" sz="2900" dirty="0">
                <a:latin typeface="Comic Sans MS" charset="0"/>
              </a:rPr>
              <a:t>:</a:t>
            </a:r>
            <a:r>
              <a:rPr lang="en-GB" sz="2900" dirty="0" smtClean="0">
                <a:latin typeface="Comic Sans MS" charset="0"/>
              </a:rPr>
              <a:t> </a:t>
            </a:r>
          </a:p>
          <a:p>
            <a:pPr marL="980059" indent="0" defTabSz="451697">
              <a:lnSpc>
                <a:spcPct val="102000"/>
              </a:lnSpc>
              <a:buSzPct val="45000"/>
              <a:buNone/>
              <a:tabLst>
                <a:tab pos="90393" algn="l"/>
                <a:tab pos="496372" algn="l"/>
                <a:tab pos="807201" algn="l"/>
                <a:tab pos="902352" algn="l"/>
                <a:tab pos="1308330" algn="l"/>
                <a:tab pos="1714309" algn="l"/>
                <a:tab pos="2120288" algn="l"/>
                <a:tab pos="2526267" algn="l"/>
                <a:tab pos="2932247" algn="l"/>
                <a:tab pos="3338225" algn="l"/>
                <a:tab pos="3744203" algn="l"/>
                <a:tab pos="4150185" algn="l"/>
                <a:tab pos="4556162" algn="l"/>
                <a:tab pos="4960554" algn="l"/>
                <a:tab pos="5366532" algn="l"/>
                <a:tab pos="5774099" algn="l"/>
                <a:tab pos="6178491" algn="l"/>
                <a:tab pos="6584470" algn="l"/>
                <a:tab pos="6990449" algn="l"/>
                <a:tab pos="7398014" algn="l"/>
                <a:tab pos="7803991" algn="l"/>
                <a:tab pos="7845226" algn="l"/>
              </a:tabLst>
            </a:pPr>
            <a:r>
              <a:rPr lang="fr-FR" sz="2378" dirty="0" smtClean="0">
                <a:latin typeface="Comic Sans MS" charset="0"/>
              </a:rPr>
              <a:t>- TVP</a:t>
            </a:r>
            <a:endParaRPr lang="en-GB" sz="2378" dirty="0" smtClean="0">
              <a:latin typeface="Comic Sans MS" charset="0"/>
            </a:endParaRPr>
          </a:p>
          <a:p>
            <a:pPr marL="980059" indent="0" defTabSz="451697">
              <a:lnSpc>
                <a:spcPct val="102000"/>
              </a:lnSpc>
              <a:buSzPct val="45000"/>
              <a:buNone/>
              <a:tabLst>
                <a:tab pos="90393" algn="l"/>
                <a:tab pos="496372" algn="l"/>
                <a:tab pos="807201" algn="l"/>
                <a:tab pos="902352" algn="l"/>
                <a:tab pos="1308330" algn="l"/>
                <a:tab pos="1714309" algn="l"/>
                <a:tab pos="2120288" algn="l"/>
                <a:tab pos="2526267" algn="l"/>
                <a:tab pos="2932247" algn="l"/>
                <a:tab pos="3338225" algn="l"/>
                <a:tab pos="3744203" algn="l"/>
                <a:tab pos="4150185" algn="l"/>
                <a:tab pos="4556162" algn="l"/>
                <a:tab pos="4960554" algn="l"/>
                <a:tab pos="5366532" algn="l"/>
                <a:tab pos="5774099" algn="l"/>
                <a:tab pos="6178491" algn="l"/>
                <a:tab pos="6584470" algn="l"/>
                <a:tab pos="6990449" algn="l"/>
                <a:tab pos="7398014" algn="l"/>
                <a:tab pos="7803991" algn="l"/>
                <a:tab pos="7845226" algn="l"/>
              </a:tabLst>
            </a:pPr>
            <a:r>
              <a:rPr lang="en-GB" sz="2378" dirty="0" smtClean="0">
                <a:latin typeface="Comic Sans MS" charset="0"/>
              </a:rPr>
              <a:t>- </a:t>
            </a:r>
            <a:r>
              <a:rPr lang="en-GB" sz="2378" dirty="0" err="1" smtClean="0">
                <a:latin typeface="Comic Sans MS" charset="0"/>
              </a:rPr>
              <a:t>Embolie</a:t>
            </a:r>
            <a:r>
              <a:rPr lang="en-GB" sz="2378" dirty="0" smtClean="0">
                <a:latin typeface="Comic Sans MS" charset="0"/>
              </a:rPr>
              <a:t> </a:t>
            </a:r>
            <a:r>
              <a:rPr lang="en-GB" sz="2378" dirty="0" err="1" smtClean="0">
                <a:latin typeface="Comic Sans MS" charset="0"/>
              </a:rPr>
              <a:t>Pulmonaire</a:t>
            </a:r>
            <a:endParaRPr lang="en-GB" sz="2378" dirty="0" smtClean="0">
              <a:latin typeface="Comic Sans MS" charset="0"/>
            </a:endParaRPr>
          </a:p>
          <a:p>
            <a:pPr marL="980059" indent="0" defTabSz="451697">
              <a:lnSpc>
                <a:spcPct val="102000"/>
              </a:lnSpc>
              <a:buSzPct val="45000"/>
              <a:buNone/>
              <a:tabLst>
                <a:tab pos="90393" algn="l"/>
                <a:tab pos="496372" algn="l"/>
                <a:tab pos="807201" algn="l"/>
                <a:tab pos="902352" algn="l"/>
                <a:tab pos="1308330" algn="l"/>
                <a:tab pos="1714309" algn="l"/>
                <a:tab pos="2120288" algn="l"/>
                <a:tab pos="2526267" algn="l"/>
                <a:tab pos="2932247" algn="l"/>
                <a:tab pos="3338225" algn="l"/>
                <a:tab pos="3744203" algn="l"/>
                <a:tab pos="4150185" algn="l"/>
                <a:tab pos="4556162" algn="l"/>
                <a:tab pos="4960554" algn="l"/>
                <a:tab pos="5366532" algn="l"/>
                <a:tab pos="5774099" algn="l"/>
                <a:tab pos="6178491" algn="l"/>
                <a:tab pos="6584470" algn="l"/>
                <a:tab pos="6990449" algn="l"/>
                <a:tab pos="7398014" algn="l"/>
                <a:tab pos="7803991" algn="l"/>
                <a:tab pos="7845226" algn="l"/>
              </a:tabLst>
            </a:pPr>
            <a:r>
              <a:rPr lang="en-GB" sz="2378" dirty="0">
                <a:latin typeface="Comic Sans MS" charset="0"/>
              </a:rPr>
              <a:t>- AVC </a:t>
            </a:r>
            <a:r>
              <a:rPr lang="en-GB" sz="2378" dirty="0" err="1">
                <a:latin typeface="Comic Sans MS" charset="0"/>
              </a:rPr>
              <a:t>ischémique</a:t>
            </a:r>
            <a:endParaRPr lang="en-GB" sz="2378" dirty="0">
              <a:latin typeface="Comic Sans MS" charset="0"/>
            </a:endParaRPr>
          </a:p>
          <a:p>
            <a:pPr marL="1519249" indent="0" defTabSz="451697">
              <a:lnSpc>
                <a:spcPct val="102000"/>
              </a:lnSpc>
              <a:buSzPct val="45000"/>
              <a:buNone/>
              <a:tabLst>
                <a:tab pos="90393" algn="l"/>
                <a:tab pos="496372" algn="l"/>
                <a:tab pos="807201" algn="l"/>
                <a:tab pos="1308330" algn="l"/>
                <a:tab pos="1344805" algn="l"/>
                <a:tab pos="1714309" algn="l"/>
                <a:tab pos="2120288" algn="l"/>
                <a:tab pos="2526267" algn="l"/>
                <a:tab pos="2932247" algn="l"/>
                <a:tab pos="3338225" algn="l"/>
                <a:tab pos="3744203" algn="l"/>
                <a:tab pos="4150185" algn="l"/>
                <a:tab pos="4556162" algn="l"/>
                <a:tab pos="4960554" algn="l"/>
                <a:tab pos="5366532" algn="l"/>
                <a:tab pos="5774099" algn="l"/>
                <a:tab pos="6178491" algn="l"/>
                <a:tab pos="6584470" algn="l"/>
                <a:tab pos="6990449" algn="l"/>
                <a:tab pos="7398014" algn="l"/>
                <a:tab pos="7803991" algn="l"/>
                <a:tab pos="7845226" algn="l"/>
              </a:tabLst>
            </a:pPr>
            <a:r>
              <a:rPr lang="fr-FR" sz="2378" dirty="0" err="1">
                <a:latin typeface="Wingdings" charset="2"/>
              </a:rPr>
              <a:t></a:t>
            </a:r>
            <a:r>
              <a:rPr lang="fr-FR" sz="2378" dirty="0" err="1">
                <a:latin typeface="Comic Sans MS" charset="0"/>
              </a:rPr>
              <a:t>Thrombolyse</a:t>
            </a:r>
            <a:endParaRPr lang="fr-FR" sz="2378" dirty="0" smtClean="0">
              <a:latin typeface="Comic Sans MS" charset="0"/>
            </a:endParaRPr>
          </a:p>
          <a:p>
            <a:pPr marL="980059" indent="0" defTabSz="451697">
              <a:lnSpc>
                <a:spcPct val="102000"/>
              </a:lnSpc>
              <a:buSzPct val="45000"/>
              <a:buNone/>
              <a:tabLst>
                <a:tab pos="90393" algn="l"/>
                <a:tab pos="496372" algn="l"/>
                <a:tab pos="807201" algn="l"/>
                <a:tab pos="902352" algn="l"/>
                <a:tab pos="1308330" algn="l"/>
                <a:tab pos="1714309" algn="l"/>
                <a:tab pos="2120288" algn="l"/>
                <a:tab pos="2526267" algn="l"/>
                <a:tab pos="2932247" algn="l"/>
                <a:tab pos="3338225" algn="l"/>
                <a:tab pos="3744203" algn="l"/>
                <a:tab pos="4150185" algn="l"/>
                <a:tab pos="4556162" algn="l"/>
                <a:tab pos="4960554" algn="l"/>
                <a:tab pos="5366532" algn="l"/>
                <a:tab pos="5774099" algn="l"/>
                <a:tab pos="6178491" algn="l"/>
                <a:tab pos="6584470" algn="l"/>
                <a:tab pos="6990449" algn="l"/>
                <a:tab pos="7398014" algn="l"/>
                <a:tab pos="7803991" algn="l"/>
                <a:tab pos="7845226" algn="l"/>
              </a:tabLst>
            </a:pPr>
            <a:r>
              <a:rPr lang="en-GB" sz="2378" dirty="0" smtClean="0">
                <a:latin typeface="Comic Sans MS" charset="0"/>
              </a:rPr>
              <a:t>- </a:t>
            </a:r>
            <a:r>
              <a:rPr lang="en-GB" sz="2378" dirty="0" err="1">
                <a:latin typeface="Comic Sans MS" charset="0"/>
              </a:rPr>
              <a:t>Priapisme</a:t>
            </a:r>
            <a:endParaRPr lang="en-GB" sz="2378" dirty="0">
              <a:latin typeface="Comic Sans MS" charset="0"/>
            </a:endParaRPr>
          </a:p>
          <a:p>
            <a:pPr marL="0" indent="0" defTabSz="451697">
              <a:lnSpc>
                <a:spcPct val="82000"/>
              </a:lnSpc>
              <a:buFont typeface="Wingdings" pitchFamily="4" charset="2"/>
              <a:buChar char="è"/>
              <a:tabLst>
                <a:tab pos="0" algn="l"/>
                <a:tab pos="90627" algn="l"/>
                <a:tab pos="497732" algn="l"/>
                <a:tab pos="903397" algn="l"/>
                <a:tab pos="1309061" algn="l"/>
                <a:tab pos="1714726" algn="l"/>
                <a:tab pos="2121831" algn="l"/>
                <a:tab pos="2527495" algn="l"/>
                <a:tab pos="2933162" algn="l"/>
                <a:tab pos="3338826" algn="l"/>
                <a:tab pos="3744492" algn="l"/>
                <a:tab pos="4151600" algn="l"/>
                <a:tab pos="4557260" algn="l"/>
                <a:tab pos="4961487" algn="l"/>
                <a:tab pos="5367150" algn="l"/>
                <a:tab pos="5774256" algn="l"/>
                <a:tab pos="6179921" algn="l"/>
                <a:tab pos="6585582" algn="l"/>
                <a:tab pos="6991252" algn="l"/>
                <a:tab pos="7398356" algn="l"/>
                <a:tab pos="7804020" algn="l"/>
                <a:tab pos="7845737" algn="l"/>
              </a:tabLst>
            </a:pPr>
            <a:endParaRPr lang="en-GB" sz="2400" i="1" dirty="0">
              <a:latin typeface="Comic Sans MS" charset="0"/>
            </a:endParaRPr>
          </a:p>
        </p:txBody>
      </p:sp>
      <p:pic>
        <p:nvPicPr>
          <p:cNvPr id="5" name="Imag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657600"/>
            <a:ext cx="2789280" cy="1896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85734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Apport de la biologie	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b="0" dirty="0" smtClean="0">
                <a:latin typeface="Comic Sans MS" pitchFamily="66" charset="0"/>
              </a:rPr>
              <a:t>Anomalie cytologiques</a:t>
            </a:r>
          </a:p>
          <a:p>
            <a:pPr marL="0" indent="0">
              <a:buNone/>
            </a:pPr>
            <a:r>
              <a:rPr lang="fr-FR" sz="2000" dirty="0" err="1" smtClean="0">
                <a:latin typeface="Comic Sans MS" pitchFamily="66" charset="0"/>
              </a:rPr>
              <a:t>Dacryocytes</a:t>
            </a:r>
            <a:r>
              <a:rPr lang="fr-FR" sz="2000" dirty="0" smtClean="0">
                <a:latin typeface="Comic Sans MS" pitchFamily="66" charset="0"/>
              </a:rPr>
              <a:t>: </a:t>
            </a:r>
            <a:r>
              <a:rPr lang="fr-FR" sz="1800" b="0" dirty="0" smtClean="0">
                <a:latin typeface="Comic Sans MS" pitchFamily="66" charset="0"/>
              </a:rPr>
              <a:t>MF, méta osseuses, carence B9 et B12</a:t>
            </a:r>
          </a:p>
          <a:p>
            <a:pPr marL="0" indent="0">
              <a:buNone/>
            </a:pPr>
            <a:r>
              <a:rPr lang="fr-FR" sz="2000" dirty="0" smtClean="0">
                <a:latin typeface="Comic Sans MS" pitchFamily="66" charset="0"/>
              </a:rPr>
              <a:t>Drépanocytes: </a:t>
            </a:r>
            <a:r>
              <a:rPr lang="fr-FR" sz="1800" b="0" dirty="0" smtClean="0">
                <a:latin typeface="Comic Sans MS" pitchFamily="66" charset="0"/>
              </a:rPr>
              <a:t>hématies en faucille</a:t>
            </a:r>
          </a:p>
          <a:p>
            <a:pPr marL="0" indent="0">
              <a:buNone/>
            </a:pPr>
            <a:r>
              <a:rPr lang="fr-FR" sz="2000" dirty="0" err="1" smtClean="0">
                <a:latin typeface="Comic Sans MS" pitchFamily="66" charset="0"/>
              </a:rPr>
              <a:t>Elliptocytes</a:t>
            </a:r>
            <a:r>
              <a:rPr lang="fr-FR" sz="2000" dirty="0" smtClean="0">
                <a:latin typeface="Comic Sans MS" pitchFamily="66" charset="0"/>
              </a:rPr>
              <a:t>: </a:t>
            </a:r>
            <a:r>
              <a:rPr lang="fr-FR" sz="1800" b="0" dirty="0" smtClean="0">
                <a:latin typeface="Comic Sans MS" pitchFamily="66" charset="0"/>
              </a:rPr>
              <a:t>forme ellipsoïdale</a:t>
            </a:r>
          </a:p>
          <a:p>
            <a:pPr marL="0" indent="0">
              <a:buNone/>
            </a:pPr>
            <a:r>
              <a:rPr lang="fr-FR" sz="2000" dirty="0" err="1" smtClean="0">
                <a:latin typeface="Comic Sans MS" pitchFamily="66" charset="0"/>
              </a:rPr>
              <a:t>Ovalo-stomatocytes</a:t>
            </a:r>
            <a:endParaRPr lang="fr-FR" sz="20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fr-FR" sz="2000" dirty="0" err="1" smtClean="0">
                <a:latin typeface="Comic Sans MS" pitchFamily="66" charset="0"/>
              </a:rPr>
              <a:t>Sphérocytes</a:t>
            </a:r>
            <a:endParaRPr lang="fr-FR" sz="20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fr-FR" sz="2000" dirty="0" err="1" smtClean="0">
                <a:latin typeface="Comic Sans MS" pitchFamily="66" charset="0"/>
              </a:rPr>
              <a:t>Stomatocytes</a:t>
            </a:r>
            <a:endParaRPr lang="fr-FR" sz="2000" dirty="0" smtClean="0">
              <a:latin typeface="Comic Sans MS" pitchFamily="66" charset="0"/>
            </a:endParaRPr>
          </a:p>
          <a:p>
            <a:pPr marL="449263" indent="0">
              <a:buNone/>
            </a:pPr>
            <a:r>
              <a:rPr lang="fr-FR" sz="1800" b="0" dirty="0" smtClean="0">
                <a:latin typeface="Comic Sans MS" pitchFamily="66" charset="0"/>
              </a:rPr>
              <a:t>Artefact</a:t>
            </a:r>
          </a:p>
          <a:p>
            <a:pPr marL="449263" indent="0">
              <a:buNone/>
            </a:pPr>
            <a:r>
              <a:rPr lang="fr-FR" sz="1800" b="0" dirty="0" smtClean="0">
                <a:latin typeface="Comic Sans MS" pitchFamily="66" charset="0"/>
              </a:rPr>
              <a:t>OH </a:t>
            </a:r>
            <a:r>
              <a:rPr lang="fr-FR" sz="1800" b="0" dirty="0" err="1" smtClean="0">
                <a:latin typeface="Comic Sans MS" pitchFamily="66" charset="0"/>
              </a:rPr>
              <a:t>hépatopathies</a:t>
            </a:r>
            <a:r>
              <a:rPr lang="fr-FR" sz="1800" b="0" dirty="0" smtClean="0">
                <a:latin typeface="Comic Sans MS" pitchFamily="66" charset="0"/>
              </a:rPr>
              <a:t>, cytotoxiques</a:t>
            </a:r>
          </a:p>
          <a:p>
            <a:pPr marL="0" indent="0">
              <a:buNone/>
            </a:pPr>
            <a:r>
              <a:rPr lang="fr-FR" sz="2000" dirty="0" err="1" smtClean="0">
                <a:latin typeface="Comic Sans MS" pitchFamily="66" charset="0"/>
              </a:rPr>
              <a:t>Schizocytes</a:t>
            </a:r>
            <a:r>
              <a:rPr lang="fr-FR" sz="2000" b="0" dirty="0" smtClean="0">
                <a:latin typeface="Comic Sans MS" pitchFamily="66" charset="0"/>
              </a:rPr>
              <a:t>: GR fracturés</a:t>
            </a:r>
          </a:p>
          <a:p>
            <a:pPr marL="0" indent="0">
              <a:buNone/>
            </a:pPr>
            <a:r>
              <a:rPr lang="fr-FR" sz="2000" dirty="0" smtClean="0">
                <a:latin typeface="Comic Sans MS" pitchFamily="66" charset="0"/>
              </a:rPr>
              <a:t>Hématies fantômes</a:t>
            </a:r>
            <a:r>
              <a:rPr lang="fr-FR" sz="2000" b="0" dirty="0" smtClean="0">
                <a:latin typeface="Comic Sans MS" pitchFamily="66" charset="0"/>
              </a:rPr>
              <a:t>: observées lors de crises hémolytiques G6PD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9438" y="1556791"/>
            <a:ext cx="1924562" cy="127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6071" y="3356992"/>
            <a:ext cx="1788874" cy="133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0851" y="2492896"/>
            <a:ext cx="1800144" cy="102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98744"/>
            <a:ext cx="1454274" cy="108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689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920" y="228600"/>
            <a:ext cx="8225280" cy="1143480"/>
          </a:xfrm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398474" algn="l"/>
                <a:tab pos="804141" algn="l"/>
                <a:tab pos="1211242" algn="l"/>
                <a:tab pos="1615471" algn="l"/>
                <a:tab pos="2024010" algn="l"/>
                <a:tab pos="2429676" algn="l"/>
                <a:tab pos="2835342" algn="l"/>
                <a:tab pos="3241007" algn="l"/>
                <a:tab pos="3645233" algn="l"/>
                <a:tab pos="4053775" algn="l"/>
                <a:tab pos="4458002" algn="l"/>
                <a:tab pos="4863666" algn="l"/>
                <a:tab pos="5270769" algn="l"/>
                <a:tab pos="5677875" algn="l"/>
                <a:tab pos="6083541" algn="l"/>
                <a:tab pos="6489201" algn="l"/>
                <a:tab pos="6896309" algn="l"/>
                <a:tab pos="7299098" algn="l"/>
                <a:tab pos="7706199" algn="l"/>
                <a:tab pos="8113304" algn="l"/>
              </a:tabLst>
            </a:pPr>
            <a:r>
              <a:rPr lang="en-GB" dirty="0" smtClean="0">
                <a:latin typeface="Comic Sans MS" charset="0"/>
              </a:rPr>
              <a:t>Infections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idx="1"/>
          </p:nvPr>
        </p:nvSpPr>
        <p:spPr>
          <a:xfrm>
            <a:off x="424800" y="1371601"/>
            <a:ext cx="8225280" cy="4724400"/>
          </a:xfrm>
        </p:spPr>
        <p:txBody>
          <a:bodyPr>
            <a:normAutofit fontScale="85000" lnSpcReduction="20000"/>
          </a:bodyPr>
          <a:lstStyle/>
          <a:p>
            <a:pPr marL="0" indent="0" defTabSz="451557">
              <a:lnSpc>
                <a:spcPct val="80000"/>
              </a:lnSpc>
              <a:buNone/>
              <a:tabLst>
                <a:tab pos="0" algn="l"/>
                <a:tab pos="89172" algn="l"/>
                <a:tab pos="496242" algn="l"/>
                <a:tab pos="901864" algn="l"/>
                <a:tab pos="1307487" algn="l"/>
                <a:tab pos="1713113" algn="l"/>
                <a:tab pos="2120173" algn="l"/>
                <a:tab pos="2527233" algn="l"/>
                <a:tab pos="2931419" algn="l"/>
                <a:tab pos="3338480" algn="l"/>
                <a:tab pos="3744104" algn="l"/>
                <a:tab pos="4149727" algn="l"/>
                <a:tab pos="4555351" algn="l"/>
                <a:tab pos="4960973" algn="l"/>
                <a:tab pos="5369473" algn="l"/>
                <a:tab pos="5773657" algn="l"/>
                <a:tab pos="6180719" algn="l"/>
                <a:tab pos="6586343" algn="l"/>
                <a:tab pos="6989088" algn="l"/>
                <a:tab pos="7397589" algn="l"/>
                <a:tab pos="7803211" algn="l"/>
                <a:tab pos="7844924" algn="l"/>
              </a:tabLst>
              <a:defRPr/>
            </a:pPr>
            <a:r>
              <a:rPr lang="en-GB" sz="2400" dirty="0" smtClean="0">
                <a:latin typeface="Comic Sans MS" charset="0"/>
              </a:rPr>
              <a:t> </a:t>
            </a:r>
            <a:endParaRPr lang="en-GB" sz="2588" dirty="0" smtClean="0">
              <a:latin typeface="Comic Sans MS" charset="0"/>
            </a:endParaRPr>
          </a:p>
          <a:p>
            <a:pPr marL="0" indent="0" defTabSz="451557">
              <a:lnSpc>
                <a:spcPct val="80000"/>
              </a:lnSpc>
              <a:tabLst>
                <a:tab pos="0" algn="l"/>
                <a:tab pos="89172" algn="l"/>
                <a:tab pos="496242" algn="l"/>
                <a:tab pos="901864" algn="l"/>
                <a:tab pos="1307487" algn="l"/>
                <a:tab pos="1713113" algn="l"/>
                <a:tab pos="2120173" algn="l"/>
                <a:tab pos="2527233" algn="l"/>
                <a:tab pos="2931419" algn="l"/>
                <a:tab pos="3338480" algn="l"/>
                <a:tab pos="3744104" algn="l"/>
                <a:tab pos="4149727" algn="l"/>
                <a:tab pos="4555351" algn="l"/>
                <a:tab pos="4960973" algn="l"/>
                <a:tab pos="5369473" algn="l"/>
                <a:tab pos="5773657" algn="l"/>
                <a:tab pos="6180719" algn="l"/>
                <a:tab pos="6586343" algn="l"/>
                <a:tab pos="6989088" algn="l"/>
                <a:tab pos="7397589" algn="l"/>
                <a:tab pos="7803211" algn="l"/>
                <a:tab pos="7844924" algn="l"/>
              </a:tabLst>
              <a:defRPr/>
            </a:pPr>
            <a:r>
              <a:rPr lang="en-GB" sz="2588" dirty="0" smtClean="0">
                <a:latin typeface="Comic Sans MS" charset="0"/>
              </a:rPr>
              <a:t> </a:t>
            </a:r>
            <a:r>
              <a:rPr lang="en-GB" sz="2588" dirty="0" err="1" smtClean="0">
                <a:latin typeface="Comic Sans MS" charset="0"/>
              </a:rPr>
              <a:t>Drépanocytose</a:t>
            </a:r>
            <a:r>
              <a:rPr lang="en-GB" sz="2588" dirty="0" smtClean="0">
                <a:latin typeface="Comic Sans MS" charset="0"/>
              </a:rPr>
              <a:t> </a:t>
            </a:r>
            <a:r>
              <a:rPr lang="en-GB" sz="2588" dirty="0">
                <a:latin typeface="Comic Sans MS" charset="0"/>
              </a:rPr>
              <a:t>= </a:t>
            </a:r>
            <a:r>
              <a:rPr lang="en-GB" sz="2588" dirty="0" err="1">
                <a:latin typeface="Comic Sans MS" charset="0"/>
              </a:rPr>
              <a:t>état</a:t>
            </a:r>
            <a:r>
              <a:rPr lang="en-GB" sz="2588" dirty="0">
                <a:latin typeface="Comic Sans MS" charset="0"/>
              </a:rPr>
              <a:t> </a:t>
            </a:r>
            <a:r>
              <a:rPr lang="en-GB" sz="2588" dirty="0" err="1">
                <a:latin typeface="Comic Sans MS" charset="0"/>
              </a:rPr>
              <a:t>d’immunodépression</a:t>
            </a:r>
            <a:r>
              <a:rPr lang="en-GB" sz="2588" dirty="0">
                <a:latin typeface="Comic Sans MS" charset="0"/>
              </a:rPr>
              <a:t> </a:t>
            </a:r>
            <a:r>
              <a:rPr lang="en-GB" sz="2588" dirty="0" err="1">
                <a:latin typeface="Comic Sans MS" charset="0"/>
              </a:rPr>
              <a:t>chronique</a:t>
            </a:r>
            <a:endParaRPr lang="en-GB" sz="2588" dirty="0">
              <a:latin typeface="Comic Sans MS" charset="0"/>
            </a:endParaRPr>
          </a:p>
          <a:p>
            <a:pPr marL="0" indent="0" defTabSz="451557">
              <a:lnSpc>
                <a:spcPct val="80000"/>
              </a:lnSpc>
              <a:buNone/>
              <a:tabLst>
                <a:tab pos="0" algn="l"/>
                <a:tab pos="89172" algn="l"/>
                <a:tab pos="496242" algn="l"/>
                <a:tab pos="901864" algn="l"/>
                <a:tab pos="1307487" algn="l"/>
                <a:tab pos="1713113" algn="l"/>
                <a:tab pos="2120173" algn="l"/>
                <a:tab pos="2527233" algn="l"/>
                <a:tab pos="2931419" algn="l"/>
                <a:tab pos="3338480" algn="l"/>
                <a:tab pos="3744104" algn="l"/>
                <a:tab pos="4149727" algn="l"/>
                <a:tab pos="4555351" algn="l"/>
                <a:tab pos="4960973" algn="l"/>
                <a:tab pos="5369473" algn="l"/>
                <a:tab pos="5773657" algn="l"/>
                <a:tab pos="6180719" algn="l"/>
                <a:tab pos="6586343" algn="l"/>
                <a:tab pos="6989088" algn="l"/>
                <a:tab pos="7397589" algn="l"/>
                <a:tab pos="7803211" algn="l"/>
                <a:tab pos="7844924" algn="l"/>
              </a:tabLst>
              <a:defRPr/>
            </a:pPr>
            <a:endParaRPr lang="en-GB" sz="2588" dirty="0">
              <a:latin typeface="Comic Sans MS" charset="0"/>
            </a:endParaRPr>
          </a:p>
          <a:p>
            <a:pPr marL="0" indent="0" defTabSz="451557">
              <a:lnSpc>
                <a:spcPct val="80000"/>
              </a:lnSpc>
              <a:tabLst>
                <a:tab pos="0" algn="l"/>
                <a:tab pos="89172" algn="l"/>
                <a:tab pos="496242" algn="l"/>
                <a:tab pos="901864" algn="l"/>
                <a:tab pos="1307487" algn="l"/>
                <a:tab pos="1713113" algn="l"/>
                <a:tab pos="2120173" algn="l"/>
                <a:tab pos="2527233" algn="l"/>
                <a:tab pos="2931419" algn="l"/>
                <a:tab pos="3338480" algn="l"/>
                <a:tab pos="3744104" algn="l"/>
                <a:tab pos="4149727" algn="l"/>
                <a:tab pos="4555351" algn="l"/>
                <a:tab pos="4960973" algn="l"/>
                <a:tab pos="5369473" algn="l"/>
                <a:tab pos="5773657" algn="l"/>
                <a:tab pos="6180719" algn="l"/>
                <a:tab pos="6586343" algn="l"/>
                <a:tab pos="6989088" algn="l"/>
                <a:tab pos="7397589" algn="l"/>
                <a:tab pos="7803211" algn="l"/>
                <a:tab pos="7844924" algn="l"/>
              </a:tabLst>
              <a:defRPr/>
            </a:pPr>
            <a:r>
              <a:rPr lang="en-GB" sz="2588" dirty="0">
                <a:latin typeface="Comic Sans MS" charset="0"/>
              </a:rPr>
              <a:t> </a:t>
            </a:r>
            <a:r>
              <a:rPr lang="en-GB" sz="2588" dirty="0" err="1">
                <a:latin typeface="Comic Sans MS" charset="0"/>
              </a:rPr>
              <a:t>Mécanismes</a:t>
            </a:r>
            <a:r>
              <a:rPr lang="en-GB" sz="2588" dirty="0">
                <a:latin typeface="Comic Sans MS" charset="0"/>
              </a:rPr>
              <a:t> multiples</a:t>
            </a:r>
            <a:r>
              <a:rPr lang="en-GB" sz="2400" dirty="0">
                <a:latin typeface="Comic Sans MS" charset="0"/>
              </a:rPr>
              <a:t>: </a:t>
            </a:r>
          </a:p>
          <a:p>
            <a:pPr marL="0" indent="0" defTabSz="451557">
              <a:lnSpc>
                <a:spcPct val="80000"/>
              </a:lnSpc>
              <a:buNone/>
              <a:tabLst>
                <a:tab pos="0" algn="l"/>
                <a:tab pos="89172" algn="l"/>
                <a:tab pos="496242" algn="l"/>
                <a:tab pos="901864" algn="l"/>
                <a:tab pos="1307487" algn="l"/>
                <a:tab pos="1713113" algn="l"/>
                <a:tab pos="2120173" algn="l"/>
                <a:tab pos="2527233" algn="l"/>
                <a:tab pos="2931419" algn="l"/>
                <a:tab pos="3338480" algn="l"/>
                <a:tab pos="3744104" algn="l"/>
                <a:tab pos="4149727" algn="l"/>
                <a:tab pos="4555351" algn="l"/>
                <a:tab pos="4960973" algn="l"/>
                <a:tab pos="5369473" algn="l"/>
                <a:tab pos="5773657" algn="l"/>
                <a:tab pos="6180719" algn="l"/>
                <a:tab pos="6586343" algn="l"/>
                <a:tab pos="6989088" algn="l"/>
                <a:tab pos="7397589" algn="l"/>
                <a:tab pos="7803211" algn="l"/>
                <a:tab pos="7844924" algn="l"/>
              </a:tabLst>
              <a:defRPr/>
            </a:pPr>
            <a:endParaRPr lang="en-GB" sz="2400" dirty="0">
              <a:latin typeface="Comic Sans MS" charset="0"/>
            </a:endParaRPr>
          </a:p>
          <a:p>
            <a:pPr marL="490489" indent="0" defTabSz="451557">
              <a:lnSpc>
                <a:spcPct val="80000"/>
              </a:lnSpc>
              <a:buNone/>
              <a:tabLst>
                <a:tab pos="0" algn="l"/>
                <a:tab pos="490489" algn="l"/>
                <a:tab pos="496242" algn="l"/>
                <a:tab pos="901864" algn="l"/>
                <a:tab pos="1307487" algn="l"/>
                <a:tab pos="1713113" algn="l"/>
                <a:tab pos="2120173" algn="l"/>
                <a:tab pos="2527233" algn="l"/>
                <a:tab pos="2931419" algn="l"/>
                <a:tab pos="3338480" algn="l"/>
                <a:tab pos="3744104" algn="l"/>
                <a:tab pos="4149727" algn="l"/>
                <a:tab pos="4555351" algn="l"/>
                <a:tab pos="4960973" algn="l"/>
                <a:tab pos="5369473" algn="l"/>
                <a:tab pos="5773657" algn="l"/>
                <a:tab pos="6180719" algn="l"/>
                <a:tab pos="6586343" algn="l"/>
                <a:tab pos="6989088" algn="l"/>
                <a:tab pos="7397589" algn="l"/>
                <a:tab pos="7803211" algn="l"/>
                <a:tab pos="7844924" algn="l"/>
              </a:tabLst>
              <a:defRPr/>
            </a:pPr>
            <a:r>
              <a:rPr lang="en-GB" sz="2200" b="0" dirty="0">
                <a:latin typeface="Comic Sans MS" charset="0"/>
              </a:rPr>
              <a:t>1) </a:t>
            </a:r>
            <a:r>
              <a:rPr lang="en-GB" sz="2200" b="0" dirty="0" err="1">
                <a:latin typeface="Comic Sans MS" charset="0"/>
              </a:rPr>
              <a:t>Hyposplénisme</a:t>
            </a:r>
            <a:endParaRPr lang="en-GB" sz="2200" b="0" dirty="0">
              <a:latin typeface="Comic Sans MS" charset="0"/>
            </a:endParaRPr>
          </a:p>
          <a:p>
            <a:pPr marL="812685" lvl="1" indent="0" defTabSz="451557">
              <a:lnSpc>
                <a:spcPct val="102000"/>
              </a:lnSpc>
              <a:spcAft>
                <a:spcPts val="204"/>
              </a:spcAft>
              <a:buSzPct val="45000"/>
              <a:buFontTx/>
              <a:buChar char="-"/>
              <a:tabLst>
                <a:tab pos="0" algn="l"/>
                <a:tab pos="812685" algn="l"/>
                <a:tab pos="901864" algn="l"/>
                <a:tab pos="1307487" algn="l"/>
                <a:tab pos="1713113" algn="l"/>
                <a:tab pos="2120173" algn="l"/>
                <a:tab pos="2527233" algn="l"/>
                <a:tab pos="2931419" algn="l"/>
                <a:tab pos="3338480" algn="l"/>
                <a:tab pos="3744104" algn="l"/>
                <a:tab pos="4149727" algn="l"/>
                <a:tab pos="4555351" algn="l"/>
                <a:tab pos="4960973" algn="l"/>
                <a:tab pos="5369473" algn="l"/>
                <a:tab pos="5773657" algn="l"/>
                <a:tab pos="6180719" algn="l"/>
                <a:tab pos="6586343" algn="l"/>
                <a:tab pos="6989088" algn="l"/>
                <a:tab pos="7397589" algn="l"/>
                <a:tab pos="7803211" algn="l"/>
                <a:tab pos="7844924" algn="l"/>
              </a:tabLst>
              <a:defRPr/>
            </a:pPr>
            <a:r>
              <a:rPr lang="en-GB" sz="1500" dirty="0" err="1">
                <a:latin typeface="Comic Sans MS" charset="0"/>
              </a:rPr>
              <a:t>Déficit</a:t>
            </a:r>
            <a:r>
              <a:rPr lang="en-GB" sz="1500" dirty="0">
                <a:latin typeface="Comic Sans MS" charset="0"/>
              </a:rPr>
              <a:t> en </a:t>
            </a:r>
            <a:r>
              <a:rPr lang="en-GB" sz="1500" dirty="0" err="1">
                <a:latin typeface="Comic Sans MS" charset="0"/>
              </a:rPr>
              <a:t>IgM</a:t>
            </a:r>
            <a:r>
              <a:rPr lang="en-GB" sz="1500" dirty="0">
                <a:latin typeface="Comic Sans MS" charset="0"/>
              </a:rPr>
              <a:t> </a:t>
            </a:r>
            <a:r>
              <a:rPr lang="en-GB" sz="1500" dirty="0" err="1">
                <a:latin typeface="Comic Sans MS" charset="0"/>
              </a:rPr>
              <a:t>vs</a:t>
            </a:r>
            <a:r>
              <a:rPr lang="en-GB" sz="1500" dirty="0">
                <a:latin typeface="Comic Sans MS" charset="0"/>
              </a:rPr>
              <a:t> ac </a:t>
            </a:r>
            <a:r>
              <a:rPr lang="en-GB" sz="1500" dirty="0" err="1">
                <a:latin typeface="Comic Sans MS" charset="0"/>
              </a:rPr>
              <a:t>polysaccharidiques</a:t>
            </a:r>
            <a:endParaRPr lang="en-GB" sz="1500" dirty="0">
              <a:latin typeface="Comic Sans MS" charset="0"/>
            </a:endParaRPr>
          </a:p>
          <a:p>
            <a:pPr marL="812685" lvl="1" indent="0" defTabSz="451557">
              <a:lnSpc>
                <a:spcPct val="102000"/>
              </a:lnSpc>
              <a:spcAft>
                <a:spcPts val="204"/>
              </a:spcAft>
              <a:buSzPct val="45000"/>
              <a:buFontTx/>
              <a:buChar char="-"/>
              <a:tabLst>
                <a:tab pos="0" algn="l"/>
                <a:tab pos="812685" algn="l"/>
                <a:tab pos="901864" algn="l"/>
                <a:tab pos="1307487" algn="l"/>
                <a:tab pos="1713113" algn="l"/>
                <a:tab pos="2120173" algn="l"/>
                <a:tab pos="2527233" algn="l"/>
                <a:tab pos="2931419" algn="l"/>
                <a:tab pos="3338480" algn="l"/>
                <a:tab pos="3744104" algn="l"/>
                <a:tab pos="4149727" algn="l"/>
                <a:tab pos="4555351" algn="l"/>
                <a:tab pos="4960973" algn="l"/>
                <a:tab pos="5369473" algn="l"/>
                <a:tab pos="5773657" algn="l"/>
                <a:tab pos="6180719" algn="l"/>
                <a:tab pos="6586343" algn="l"/>
                <a:tab pos="6989088" algn="l"/>
                <a:tab pos="7397589" algn="l"/>
                <a:tab pos="7803211" algn="l"/>
                <a:tab pos="7844924" algn="l"/>
              </a:tabLst>
              <a:defRPr/>
            </a:pPr>
            <a:r>
              <a:rPr lang="en-GB" sz="1500" dirty="0">
                <a:latin typeface="Comic Sans MS" charset="0"/>
              </a:rPr>
              <a:t>Diminution clearance CC </a:t>
            </a:r>
            <a:r>
              <a:rPr lang="en-GB" sz="1500" dirty="0" err="1">
                <a:latin typeface="Comic Sans MS" charset="0"/>
              </a:rPr>
              <a:t>circulants</a:t>
            </a:r>
            <a:endParaRPr lang="en-GB" sz="1500" dirty="0">
              <a:latin typeface="Comic Sans MS" charset="0"/>
            </a:endParaRPr>
          </a:p>
          <a:p>
            <a:pPr marL="490489" lvl="1" indent="0" defTabSz="451557">
              <a:lnSpc>
                <a:spcPct val="102000"/>
              </a:lnSpc>
              <a:spcAft>
                <a:spcPts val="1293"/>
              </a:spcAft>
              <a:buSzPct val="45000"/>
              <a:buNone/>
              <a:tabLst>
                <a:tab pos="0" algn="l"/>
                <a:tab pos="490489" algn="l"/>
                <a:tab pos="496242" algn="l"/>
                <a:tab pos="901864" algn="l"/>
                <a:tab pos="1307487" algn="l"/>
                <a:tab pos="1713113" algn="l"/>
                <a:tab pos="2120173" algn="l"/>
                <a:tab pos="2527233" algn="l"/>
                <a:tab pos="2931419" algn="l"/>
                <a:tab pos="3338480" algn="l"/>
                <a:tab pos="3744104" algn="l"/>
                <a:tab pos="4149727" algn="l"/>
                <a:tab pos="4555351" algn="l"/>
                <a:tab pos="4960973" algn="l"/>
                <a:tab pos="5369473" algn="l"/>
                <a:tab pos="5773657" algn="l"/>
                <a:tab pos="6180719" algn="l"/>
                <a:tab pos="6586343" algn="l"/>
                <a:tab pos="6989088" algn="l"/>
                <a:tab pos="7397589" algn="l"/>
                <a:tab pos="7803211" algn="l"/>
                <a:tab pos="7844924" algn="l"/>
              </a:tabLst>
              <a:defRPr/>
            </a:pPr>
            <a:r>
              <a:rPr lang="en-GB" sz="2200" dirty="0">
                <a:latin typeface="Comic Sans MS" charset="0"/>
              </a:rPr>
              <a:t>2) </a:t>
            </a:r>
            <a:r>
              <a:rPr lang="en-GB" sz="2200" dirty="0" err="1">
                <a:latin typeface="Comic Sans MS" charset="0"/>
              </a:rPr>
              <a:t>Déficit</a:t>
            </a:r>
            <a:r>
              <a:rPr lang="en-GB" sz="2200" dirty="0">
                <a:latin typeface="Comic Sans MS" charset="0"/>
              </a:rPr>
              <a:t> </a:t>
            </a:r>
            <a:r>
              <a:rPr lang="en-GB" sz="2200" dirty="0" err="1">
                <a:latin typeface="Comic Sans MS" charset="0"/>
              </a:rPr>
              <a:t>complément</a:t>
            </a:r>
            <a:endParaRPr lang="en-GB" sz="2200" dirty="0">
              <a:latin typeface="Comic Sans MS" charset="0"/>
            </a:endParaRPr>
          </a:p>
          <a:p>
            <a:pPr marL="890357" lvl="1" indent="0" defTabSz="451557">
              <a:lnSpc>
                <a:spcPct val="102000"/>
              </a:lnSpc>
              <a:spcAft>
                <a:spcPts val="204"/>
              </a:spcAft>
              <a:buSzPct val="45000"/>
              <a:tabLst>
                <a:tab pos="0" algn="l"/>
                <a:tab pos="812685" algn="l"/>
                <a:tab pos="901864" algn="l"/>
                <a:tab pos="1307487" algn="l"/>
                <a:tab pos="1713113" algn="l"/>
                <a:tab pos="2120173" algn="l"/>
                <a:tab pos="2527233" algn="l"/>
                <a:tab pos="2931419" algn="l"/>
                <a:tab pos="3338480" algn="l"/>
                <a:tab pos="3744104" algn="l"/>
                <a:tab pos="4149727" algn="l"/>
                <a:tab pos="4555351" algn="l"/>
                <a:tab pos="4960973" algn="l"/>
                <a:tab pos="5369473" algn="l"/>
                <a:tab pos="5773657" algn="l"/>
                <a:tab pos="6180719" algn="l"/>
                <a:tab pos="6586343" algn="l"/>
                <a:tab pos="6989088" algn="l"/>
                <a:tab pos="7397589" algn="l"/>
                <a:tab pos="7803211" algn="l"/>
                <a:tab pos="7844924" algn="l"/>
              </a:tabLst>
              <a:defRPr/>
            </a:pPr>
            <a:r>
              <a:rPr lang="en-GB" sz="1500" dirty="0">
                <a:latin typeface="Comic Sans MS" charset="0"/>
              </a:rPr>
              <a:t>Activation </a:t>
            </a:r>
            <a:r>
              <a:rPr lang="en-GB" sz="1500" dirty="0" err="1">
                <a:latin typeface="Comic Sans MS" charset="0"/>
              </a:rPr>
              <a:t>chronique</a:t>
            </a:r>
            <a:r>
              <a:rPr lang="en-GB" sz="1500" dirty="0">
                <a:latin typeface="Comic Sans MS" charset="0"/>
              </a:rPr>
              <a:t> par </a:t>
            </a:r>
            <a:r>
              <a:rPr lang="en-GB" sz="1500" dirty="0" err="1">
                <a:latin typeface="Comic Sans MS" charset="0"/>
              </a:rPr>
              <a:t>hémolyse</a:t>
            </a:r>
            <a:endParaRPr lang="en-GB" sz="1500" dirty="0">
              <a:latin typeface="Comic Sans MS" charset="0"/>
            </a:endParaRPr>
          </a:p>
          <a:p>
            <a:pPr marL="490489" lvl="1" indent="0" defTabSz="451557">
              <a:lnSpc>
                <a:spcPct val="102000"/>
              </a:lnSpc>
              <a:spcAft>
                <a:spcPts val="1293"/>
              </a:spcAft>
              <a:buSzPct val="45000"/>
              <a:buNone/>
              <a:tabLst>
                <a:tab pos="0" algn="l"/>
                <a:tab pos="490489" algn="l"/>
                <a:tab pos="496242" algn="l"/>
                <a:tab pos="901864" algn="l"/>
                <a:tab pos="1307487" algn="l"/>
                <a:tab pos="1713113" algn="l"/>
                <a:tab pos="2120173" algn="l"/>
                <a:tab pos="2527233" algn="l"/>
                <a:tab pos="2931419" algn="l"/>
                <a:tab pos="3338480" algn="l"/>
                <a:tab pos="3744104" algn="l"/>
                <a:tab pos="4149727" algn="l"/>
                <a:tab pos="4555351" algn="l"/>
                <a:tab pos="4960973" algn="l"/>
                <a:tab pos="5369473" algn="l"/>
                <a:tab pos="5773657" algn="l"/>
                <a:tab pos="6180719" algn="l"/>
                <a:tab pos="6586343" algn="l"/>
                <a:tab pos="6989088" algn="l"/>
                <a:tab pos="7397589" algn="l"/>
                <a:tab pos="7803211" algn="l"/>
                <a:tab pos="7844924" algn="l"/>
              </a:tabLst>
              <a:defRPr/>
            </a:pPr>
            <a:r>
              <a:rPr lang="en-GB" sz="2200" dirty="0">
                <a:latin typeface="Comic Sans MS" charset="0"/>
              </a:rPr>
              <a:t>4) Diminution </a:t>
            </a:r>
            <a:r>
              <a:rPr lang="en-GB" sz="2200" dirty="0" err="1">
                <a:latin typeface="Comic Sans MS" charset="0"/>
              </a:rPr>
              <a:t>activité</a:t>
            </a:r>
            <a:r>
              <a:rPr lang="en-GB" sz="2200" dirty="0">
                <a:latin typeface="Comic Sans MS" charset="0"/>
              </a:rPr>
              <a:t> PNN</a:t>
            </a:r>
          </a:p>
          <a:p>
            <a:pPr marL="490489" lvl="1" indent="0" defTabSz="451557">
              <a:lnSpc>
                <a:spcPct val="102000"/>
              </a:lnSpc>
              <a:spcAft>
                <a:spcPts val="1293"/>
              </a:spcAft>
              <a:buSzPct val="45000"/>
              <a:buNone/>
              <a:tabLst>
                <a:tab pos="0" algn="l"/>
                <a:tab pos="490489" algn="l"/>
                <a:tab pos="496242" algn="l"/>
                <a:tab pos="901864" algn="l"/>
                <a:tab pos="1307487" algn="l"/>
                <a:tab pos="1713113" algn="l"/>
                <a:tab pos="2120173" algn="l"/>
                <a:tab pos="2527233" algn="l"/>
                <a:tab pos="2931419" algn="l"/>
                <a:tab pos="3338480" algn="l"/>
                <a:tab pos="3744104" algn="l"/>
                <a:tab pos="4149727" algn="l"/>
                <a:tab pos="4555351" algn="l"/>
                <a:tab pos="4960973" algn="l"/>
                <a:tab pos="5369473" algn="l"/>
                <a:tab pos="5773657" algn="l"/>
                <a:tab pos="6180719" algn="l"/>
                <a:tab pos="6586343" algn="l"/>
                <a:tab pos="6989088" algn="l"/>
                <a:tab pos="7397589" algn="l"/>
                <a:tab pos="7803211" algn="l"/>
                <a:tab pos="7844924" algn="l"/>
              </a:tabLst>
              <a:defRPr/>
            </a:pPr>
            <a:r>
              <a:rPr lang="en-GB" sz="2200" dirty="0">
                <a:latin typeface="Comic Sans MS" charset="0"/>
              </a:rPr>
              <a:t>5) </a:t>
            </a:r>
            <a:r>
              <a:rPr lang="en-GB" sz="2200" dirty="0" err="1">
                <a:latin typeface="Comic Sans MS" charset="0"/>
              </a:rPr>
              <a:t>Facteurs</a:t>
            </a:r>
            <a:r>
              <a:rPr lang="en-GB" sz="2200" dirty="0">
                <a:latin typeface="Comic Sans MS" charset="0"/>
              </a:rPr>
              <a:t> </a:t>
            </a:r>
            <a:r>
              <a:rPr lang="en-GB" sz="2200" dirty="0" err="1">
                <a:latin typeface="Comic Sans MS" charset="0"/>
              </a:rPr>
              <a:t>mécaniques</a:t>
            </a:r>
            <a:endParaRPr lang="en-GB" sz="2200" dirty="0">
              <a:latin typeface="Comic Sans MS" charset="0"/>
            </a:endParaRPr>
          </a:p>
          <a:p>
            <a:pPr marL="490489" lvl="1" indent="0" defTabSz="451557">
              <a:lnSpc>
                <a:spcPct val="102000"/>
              </a:lnSpc>
              <a:spcAft>
                <a:spcPts val="1293"/>
              </a:spcAft>
              <a:buSzPct val="45000"/>
              <a:buNone/>
              <a:tabLst>
                <a:tab pos="0" algn="l"/>
                <a:tab pos="490489" algn="l"/>
                <a:tab pos="496242" algn="l"/>
                <a:tab pos="901864" algn="l"/>
                <a:tab pos="1307487" algn="l"/>
                <a:tab pos="1713113" algn="l"/>
                <a:tab pos="2120173" algn="l"/>
                <a:tab pos="2527233" algn="l"/>
                <a:tab pos="2931419" algn="l"/>
                <a:tab pos="3338480" algn="l"/>
                <a:tab pos="3744104" algn="l"/>
                <a:tab pos="4149727" algn="l"/>
                <a:tab pos="4555351" algn="l"/>
                <a:tab pos="4960973" algn="l"/>
                <a:tab pos="5369473" algn="l"/>
                <a:tab pos="5773657" algn="l"/>
                <a:tab pos="6180719" algn="l"/>
                <a:tab pos="6586343" algn="l"/>
                <a:tab pos="6989088" algn="l"/>
                <a:tab pos="7397589" algn="l"/>
                <a:tab pos="7803211" algn="l"/>
                <a:tab pos="7844924" algn="l"/>
              </a:tabLst>
              <a:defRPr/>
            </a:pPr>
            <a:r>
              <a:rPr lang="en-GB" sz="2200" dirty="0">
                <a:latin typeface="Comic Sans MS" charset="0"/>
              </a:rPr>
              <a:t>6) </a:t>
            </a:r>
            <a:r>
              <a:rPr lang="en-GB" sz="2200" dirty="0" err="1">
                <a:latin typeface="Comic Sans MS" charset="0"/>
              </a:rPr>
              <a:t>Facteurs</a:t>
            </a:r>
            <a:r>
              <a:rPr lang="en-GB" sz="2200" dirty="0">
                <a:latin typeface="Comic Sans MS" charset="0"/>
              </a:rPr>
              <a:t> </a:t>
            </a:r>
            <a:r>
              <a:rPr lang="en-GB" sz="2200" dirty="0" err="1">
                <a:latin typeface="Comic Sans MS" charset="0"/>
              </a:rPr>
              <a:t>nutritionnels</a:t>
            </a:r>
            <a:endParaRPr lang="en-GB" sz="2200" dirty="0">
              <a:latin typeface="Comic Sans MS" charset="0"/>
            </a:endParaRPr>
          </a:p>
          <a:p>
            <a:pPr marL="490489" lvl="1" indent="0" defTabSz="451557">
              <a:lnSpc>
                <a:spcPct val="102000"/>
              </a:lnSpc>
              <a:spcAft>
                <a:spcPts val="1293"/>
              </a:spcAft>
              <a:buSzPct val="45000"/>
              <a:buNone/>
              <a:tabLst>
                <a:tab pos="0" algn="l"/>
                <a:tab pos="490489" algn="l"/>
                <a:tab pos="496242" algn="l"/>
                <a:tab pos="901864" algn="l"/>
                <a:tab pos="1307487" algn="l"/>
                <a:tab pos="1713113" algn="l"/>
                <a:tab pos="2120173" algn="l"/>
                <a:tab pos="2527233" algn="l"/>
                <a:tab pos="2931419" algn="l"/>
                <a:tab pos="3338480" algn="l"/>
                <a:tab pos="3744104" algn="l"/>
                <a:tab pos="4149727" algn="l"/>
                <a:tab pos="4555351" algn="l"/>
                <a:tab pos="4960973" algn="l"/>
                <a:tab pos="5369473" algn="l"/>
                <a:tab pos="5773657" algn="l"/>
                <a:tab pos="6180719" algn="l"/>
                <a:tab pos="6586343" algn="l"/>
                <a:tab pos="6989088" algn="l"/>
                <a:tab pos="7397589" algn="l"/>
                <a:tab pos="7803211" algn="l"/>
                <a:tab pos="7844924" algn="l"/>
              </a:tabLst>
              <a:defRPr/>
            </a:pPr>
            <a:r>
              <a:rPr lang="en-GB" sz="2200" dirty="0">
                <a:latin typeface="Comic Sans MS" charset="0"/>
              </a:rPr>
              <a:t>7) Corps </a:t>
            </a:r>
            <a:r>
              <a:rPr lang="en-GB" sz="2200" dirty="0" err="1">
                <a:latin typeface="Comic Sans MS" charset="0"/>
              </a:rPr>
              <a:t>étrangers</a:t>
            </a:r>
            <a:endParaRPr lang="en-GB" sz="2200" dirty="0">
              <a:latin typeface="Comic Sans MS" charset="0"/>
            </a:endParaRP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2390160" y="6221831"/>
            <a:ext cx="4010640" cy="48376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lIns="82849" tIns="41425" rIns="82849" bIns="41425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600" b="1" dirty="0" err="1">
                <a:latin typeface="Comic Sans MS" charset="0"/>
              </a:rPr>
              <a:t>Fièvres</a:t>
            </a:r>
            <a:r>
              <a:rPr lang="en-GB" sz="2600" b="1" dirty="0">
                <a:latin typeface="Comic Sans MS" charset="0"/>
              </a:rPr>
              <a:t> </a:t>
            </a:r>
            <a:r>
              <a:rPr lang="en-GB" sz="2600" b="1" dirty="0" err="1">
                <a:latin typeface="Comic Sans MS" charset="0"/>
              </a:rPr>
              <a:t>d'importation</a:t>
            </a:r>
            <a:r>
              <a:rPr lang="en-GB" sz="2600" b="1" dirty="0">
                <a:latin typeface="Comic Sans MS" charset="0"/>
              </a:rPr>
              <a:t> !</a:t>
            </a:r>
            <a:endParaRPr lang="fr-FR" sz="2600" b="1" dirty="0"/>
          </a:p>
        </p:txBody>
      </p:sp>
      <p:grpSp>
        <p:nvGrpSpPr>
          <p:cNvPr id="2" name="Grouper 6"/>
          <p:cNvGrpSpPr>
            <a:grpSpLocks/>
          </p:cNvGrpSpPr>
          <p:nvPr/>
        </p:nvGrpSpPr>
        <p:grpSpPr bwMode="auto">
          <a:xfrm>
            <a:off x="6553200" y="2209800"/>
            <a:ext cx="1734715" cy="3352800"/>
            <a:chOff x="6488112" y="2027237"/>
            <a:chExt cx="2917702" cy="4610100"/>
          </a:xfrm>
        </p:grpSpPr>
        <p:pic>
          <p:nvPicPr>
            <p:cNvPr id="64518" name="Imag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64312" y="4389437"/>
              <a:ext cx="2781300" cy="2247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9" name="Image 5"/>
            <p:cNvPicPr>
              <a:picLocks noChangeAspect="1"/>
            </p:cNvPicPr>
            <p:nvPr/>
          </p:nvPicPr>
          <p:blipFill>
            <a:blip r:embed="rId4"/>
            <a:srcRect l="4724" b="6299"/>
            <a:stretch>
              <a:fillRect/>
            </a:stretch>
          </p:blipFill>
          <p:spPr bwMode="auto">
            <a:xfrm>
              <a:off x="6488112" y="2027237"/>
              <a:ext cx="2917702" cy="215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ZoneTexte 7"/>
          <p:cNvSpPr txBox="1"/>
          <p:nvPr/>
        </p:nvSpPr>
        <p:spPr>
          <a:xfrm>
            <a:off x="5135767" y="618107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7176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8229600" cy="1143000"/>
          </a:xfrm>
        </p:spPr>
        <p:txBody>
          <a:bodyPr/>
          <a:lstStyle/>
          <a:p>
            <a:r>
              <a:rPr lang="fr-FR" dirty="0" smtClean="0">
                <a:latin typeface="Comic Sans MS"/>
                <a:cs typeface="Comic Sans MS"/>
              </a:rPr>
              <a:t>Séquestration splénique &amp; hépatique</a:t>
            </a:r>
            <a:endParaRPr lang="fr-FR" dirty="0">
              <a:latin typeface="Comic Sans MS"/>
              <a:cs typeface="Comic Sans M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9560" y="1143000"/>
            <a:ext cx="8231040" cy="4526395"/>
          </a:xfrm>
        </p:spPr>
        <p:txBody>
          <a:bodyPr/>
          <a:lstStyle/>
          <a:p>
            <a:r>
              <a:rPr lang="fr-FR" dirty="0" smtClean="0">
                <a:latin typeface="Comic Sans MS"/>
                <a:cs typeface="Comic Sans MS"/>
              </a:rPr>
              <a:t>Définition: </a:t>
            </a:r>
          </a:p>
          <a:p>
            <a:pPr>
              <a:buFontTx/>
              <a:buChar char="-"/>
            </a:pPr>
            <a:r>
              <a:rPr lang="fr-FR" sz="2000" b="0" dirty="0" smtClean="0">
                <a:latin typeface="Comic Sans MS"/>
                <a:cs typeface="Comic Sans MS"/>
              </a:rPr>
              <a:t>augmentation brutale de taille de la rate et/ou du foie de plus de 2 centimètre + une baisse du taux d’hémoglobine supérieure à 2 g/dl. </a:t>
            </a:r>
          </a:p>
          <a:p>
            <a:pPr>
              <a:buFontTx/>
              <a:buChar char="-"/>
            </a:pPr>
            <a:r>
              <a:rPr lang="fr-FR" sz="2000" b="0" dirty="0" smtClean="0">
                <a:latin typeface="Comic Sans MS"/>
                <a:cs typeface="Comic Sans MS"/>
              </a:rPr>
              <a:t>Une thrombopénie est souvent associée</a:t>
            </a:r>
          </a:p>
          <a:p>
            <a:r>
              <a:rPr lang="fr-FR" dirty="0" smtClean="0">
                <a:latin typeface="Comic Sans MS"/>
                <a:cs typeface="Comic Sans MS"/>
              </a:rPr>
              <a:t>Physiopathologie:</a:t>
            </a:r>
          </a:p>
          <a:p>
            <a:pPr>
              <a:buFontTx/>
              <a:buChar char="-"/>
            </a:pPr>
            <a:r>
              <a:rPr lang="fr-FR" sz="2000" b="0" dirty="0" smtClean="0">
                <a:latin typeface="Comic Sans MS"/>
                <a:cs typeface="Comic Sans MS"/>
              </a:rPr>
              <a:t>séquestration des éléments figurés du sang par anomalie du retour veineux splénique en rapport avec un phénomène thrombotique ou une </a:t>
            </a:r>
            <a:r>
              <a:rPr lang="fr-FR" sz="2000" b="0" dirty="0" err="1" smtClean="0">
                <a:latin typeface="Comic Sans MS"/>
                <a:cs typeface="Comic Sans MS"/>
              </a:rPr>
              <a:t>hépatopathie</a:t>
            </a:r>
            <a:r>
              <a:rPr lang="fr-FR" sz="2000" b="0" dirty="0" smtClean="0">
                <a:latin typeface="Comic Sans MS"/>
                <a:cs typeface="Comic Sans MS"/>
              </a:rPr>
              <a:t>. </a:t>
            </a:r>
          </a:p>
          <a:p>
            <a:r>
              <a:rPr lang="fr-FR" dirty="0" smtClean="0">
                <a:latin typeface="Comic Sans MS"/>
                <a:cs typeface="Comic Sans MS"/>
              </a:rPr>
              <a:t>Traitement:</a:t>
            </a:r>
          </a:p>
          <a:p>
            <a:pPr>
              <a:buFontTx/>
              <a:buChar char="-"/>
            </a:pPr>
            <a:r>
              <a:rPr lang="fr-FR" sz="2000" b="0" dirty="0" smtClean="0">
                <a:latin typeface="Comic Sans MS"/>
                <a:cs typeface="Comic Sans MS"/>
              </a:rPr>
              <a:t>transfusion sanguine en urgence. </a:t>
            </a:r>
          </a:p>
          <a:p>
            <a:pPr>
              <a:buFontTx/>
              <a:buChar char="-"/>
            </a:pPr>
            <a:r>
              <a:rPr lang="fr-FR" sz="2000" b="0" dirty="0" smtClean="0">
                <a:latin typeface="Comic Sans MS"/>
                <a:cs typeface="Comic Sans MS"/>
              </a:rPr>
              <a:t>splénectomie peut être indiquée, à visée thérapeutique dans les cas extrêmes de choc </a:t>
            </a:r>
            <a:r>
              <a:rPr lang="fr-FR" sz="2000" b="0" dirty="0" err="1" smtClean="0">
                <a:latin typeface="Comic Sans MS"/>
                <a:cs typeface="Comic Sans MS"/>
              </a:rPr>
              <a:t>hypovolémique</a:t>
            </a:r>
            <a:r>
              <a:rPr lang="fr-FR" sz="2000" b="0" dirty="0" smtClean="0">
                <a:latin typeface="Comic Sans MS"/>
                <a:cs typeface="Comic Sans MS"/>
              </a:rPr>
              <a:t> ou à visée préventive. </a:t>
            </a:r>
          </a:p>
          <a:p>
            <a:pPr>
              <a:buFontTx/>
              <a:buChar char="-"/>
            </a:pPr>
            <a:r>
              <a:rPr lang="fr-FR" sz="2000" b="0" dirty="0" smtClean="0">
                <a:latin typeface="Comic Sans MS"/>
                <a:cs typeface="Comic Sans MS"/>
              </a:rPr>
              <a:t>Le traitement par </a:t>
            </a:r>
            <a:r>
              <a:rPr lang="fr-FR" sz="2000" b="0" dirty="0" err="1" smtClean="0">
                <a:latin typeface="Comic Sans MS"/>
                <a:cs typeface="Comic Sans MS"/>
              </a:rPr>
              <a:t>hydroxyurée</a:t>
            </a:r>
            <a:r>
              <a:rPr lang="fr-FR" sz="2000" b="0" dirty="0" smtClean="0">
                <a:latin typeface="Comic Sans MS"/>
                <a:cs typeface="Comic Sans MS"/>
              </a:rPr>
              <a:t> peut diminuer la fréquence des épisodes de séquestration aiguë</a:t>
            </a:r>
          </a:p>
          <a:p>
            <a:pPr>
              <a:buFontTx/>
              <a:buChar char="-"/>
            </a:pPr>
            <a:endParaRPr lang="fr-FR" dirty="0" smtClean="0">
              <a:latin typeface="Comic Sans MS"/>
              <a:cs typeface="Comic Sans MS"/>
            </a:endParaRPr>
          </a:p>
          <a:p>
            <a:endParaRPr lang="fr-FR" dirty="0" smtClean="0">
              <a:latin typeface="Comic Sans MS"/>
              <a:cs typeface="Comic Sans MS"/>
            </a:endParaRPr>
          </a:p>
          <a:p>
            <a:endParaRPr lang="fr-FR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304800"/>
            <a:ext cx="8229600" cy="1143000"/>
          </a:xfrm>
        </p:spPr>
        <p:txBody>
          <a:bodyPr/>
          <a:lstStyle/>
          <a:p>
            <a:r>
              <a:rPr lang="fr-FR" dirty="0" smtClean="0">
                <a:latin typeface="Comic Sans MS"/>
                <a:cs typeface="Comic Sans MS"/>
              </a:rPr>
              <a:t>La douleur aiguë</a:t>
            </a:r>
            <a:endParaRPr lang="fr-FR" dirty="0">
              <a:latin typeface="Comic Sans MS"/>
              <a:cs typeface="Comic Sans M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209800"/>
            <a:ext cx="6464000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325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/>
          <p:cNvSpPr>
            <a:spLocks noGrp="1"/>
          </p:cNvSpPr>
          <p:nvPr>
            <p:ph type="title"/>
          </p:nvPr>
        </p:nvSpPr>
        <p:spPr>
          <a:xfrm>
            <a:off x="180000" y="485332"/>
            <a:ext cx="8229600" cy="1143480"/>
          </a:xfrm>
        </p:spPr>
        <p:txBody>
          <a:bodyPr/>
          <a:lstStyle/>
          <a:p>
            <a:pPr eaLnBrk="1" hangingPunct="1"/>
            <a:endParaRPr lang="fr-FR" altLang="fr-FR" smtClean="0">
              <a:latin typeface="Trebuchet MS" pitchFamily="4" charset="0"/>
            </a:endParaRPr>
          </a:p>
        </p:txBody>
      </p:sp>
      <p:sp>
        <p:nvSpPr>
          <p:cNvPr id="3174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fr-FR" altLang="fr-FR" sz="4500">
              <a:latin typeface="Calibri" pitchFamily="4" charset="0"/>
            </a:endParaRPr>
          </a:p>
          <a:p>
            <a:pPr marL="0" indent="0" algn="ctr">
              <a:buNone/>
            </a:pPr>
            <a:endParaRPr lang="fr-FR" altLang="fr-FR" sz="4500">
              <a:latin typeface="Calibri" pitchFamily="4" charset="0"/>
            </a:endParaRPr>
          </a:p>
          <a:p>
            <a:pPr marL="0" indent="0" algn="ctr">
              <a:buNone/>
            </a:pPr>
            <a:r>
              <a:rPr lang="fr-FR" altLang="fr-FR" sz="4500">
                <a:latin typeface="Comic Sans MS" pitchFamily="4" charset="0"/>
              </a:rPr>
              <a:t>Complications chroniques</a:t>
            </a:r>
          </a:p>
          <a:p>
            <a:pPr marL="0" indent="0" algn="ctr">
              <a:buNone/>
            </a:pPr>
            <a:endParaRPr lang="fr-FR" altLang="fr-FR" sz="4500">
              <a:latin typeface="Comic Sans MS" pitchFamily="4" charset="0"/>
            </a:endParaRPr>
          </a:p>
          <a:p>
            <a:pPr marL="0" indent="0" algn="ctr">
              <a:buNone/>
            </a:pPr>
            <a:r>
              <a:rPr lang="fr-FR" altLang="fr-FR" sz="3300">
                <a:latin typeface="Comic Sans MS" pitchFamily="4" charset="0"/>
              </a:rPr>
              <a:t>(Ou pourquoi faire un bilan de dépistage systématique?)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814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9"/>
          <p:cNvGrpSpPr>
            <a:grpSpLocks/>
          </p:cNvGrpSpPr>
          <p:nvPr/>
        </p:nvGrpSpPr>
        <p:grpSpPr bwMode="auto">
          <a:xfrm>
            <a:off x="4710240" y="2668601"/>
            <a:ext cx="3870720" cy="2281199"/>
            <a:chOff x="5192712" y="2941637"/>
            <a:chExt cx="4267200" cy="2514600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335712" y="2941637"/>
              <a:ext cx="3124200" cy="2514600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>
                  <a:alpha val="16862"/>
                </a:srgbClr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04185">
                <a:defRPr/>
              </a:pPr>
              <a:endParaRPr lang="fr-FR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" name="Flèche droite à entaille 5"/>
            <p:cNvSpPr>
              <a:spLocks noChangeArrowheads="1"/>
            </p:cNvSpPr>
            <p:nvPr/>
          </p:nvSpPr>
          <p:spPr bwMode="auto">
            <a:xfrm>
              <a:off x="5192712" y="3932237"/>
              <a:ext cx="990600" cy="457200"/>
            </a:xfrm>
            <a:prstGeom prst="notchedRightArrow">
              <a:avLst>
                <a:gd name="adj1" fmla="val 50000"/>
                <a:gd name="adj2" fmla="val 50004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 defTabSz="404185">
                <a:defRPr/>
              </a:pPr>
              <a:endParaRPr lang="fr-FR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32771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273629"/>
            <a:ext cx="8225280" cy="1140600"/>
          </a:xfrm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en-GB" altLang="fr-FR" smtClean="0">
                <a:latin typeface="Comic Sans MS" pitchFamily="4" charset="0"/>
              </a:rPr>
              <a:t>Complications chroniques</a:t>
            </a:r>
          </a:p>
        </p:txBody>
      </p:sp>
      <p:sp>
        <p:nvSpPr>
          <p:cNvPr id="32772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456480" y="1604329"/>
            <a:ext cx="4013280" cy="4526396"/>
          </a:xfrm>
        </p:spPr>
        <p:txBody>
          <a:bodyPr/>
          <a:lstStyle/>
          <a:p>
            <a:pPr>
              <a:lnSpc>
                <a:spcPct val="87000"/>
              </a:lnSpc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en-GB" altLang="fr-FR" sz="2900">
                <a:latin typeface="Comic Sans MS" pitchFamily="4" charset="0"/>
              </a:rPr>
              <a:t>Néphrologiques</a:t>
            </a:r>
          </a:p>
          <a:p>
            <a:pPr>
              <a:lnSpc>
                <a:spcPct val="87000"/>
              </a:lnSpc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endParaRPr lang="en-GB" altLang="fr-FR" sz="2900">
              <a:latin typeface="Comic Sans MS" pitchFamily="4" charset="0"/>
            </a:endParaRPr>
          </a:p>
          <a:p>
            <a:pPr>
              <a:lnSpc>
                <a:spcPct val="87000"/>
              </a:lnSpc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en-GB" altLang="fr-FR" sz="2900">
                <a:latin typeface="Comic Sans MS" pitchFamily="4" charset="0"/>
              </a:rPr>
              <a:t>Atteinte glomérulaire:</a:t>
            </a:r>
          </a:p>
          <a:p>
            <a:pPr>
              <a:lnSpc>
                <a:spcPct val="87000"/>
              </a:lnSpc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en-GB" altLang="fr-FR" sz="2200">
                <a:latin typeface="Comic Sans MS" pitchFamily="4" charset="0"/>
              </a:rPr>
              <a:t>- difficulté évaluation DFG</a:t>
            </a:r>
          </a:p>
          <a:p>
            <a:pPr>
              <a:lnSpc>
                <a:spcPct val="87000"/>
              </a:lnSpc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en-GB" altLang="fr-FR" sz="2200">
                <a:latin typeface="Comic Sans MS" pitchFamily="4" charset="0"/>
              </a:rPr>
              <a:t>- protéinurie</a:t>
            </a:r>
          </a:p>
          <a:p>
            <a:pPr>
              <a:lnSpc>
                <a:spcPct val="87000"/>
              </a:lnSpc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endParaRPr lang="en-GB" altLang="fr-FR" sz="2900">
              <a:latin typeface="Comic Sans MS" pitchFamily="4" charset="0"/>
            </a:endParaRPr>
          </a:p>
          <a:p>
            <a:pPr>
              <a:lnSpc>
                <a:spcPct val="87000"/>
              </a:lnSpc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en-GB" altLang="fr-FR" sz="2900">
                <a:latin typeface="Comic Sans MS" pitchFamily="4" charset="0"/>
              </a:rPr>
              <a:t>Atteinte tubulaire:</a:t>
            </a:r>
          </a:p>
          <a:p>
            <a:pPr>
              <a:lnSpc>
                <a:spcPct val="87000"/>
              </a:lnSpc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en-GB" altLang="fr-FR" sz="2200">
                <a:latin typeface="Comic Sans MS" pitchFamily="4" charset="0"/>
              </a:rPr>
              <a:t>- déshydratation</a:t>
            </a:r>
          </a:p>
          <a:p>
            <a:pPr>
              <a:lnSpc>
                <a:spcPct val="87000"/>
              </a:lnSpc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en-GB" altLang="fr-FR" sz="2200">
                <a:latin typeface="Comic Sans MS" pitchFamily="4" charset="0"/>
              </a:rPr>
              <a:t>- acidose</a:t>
            </a:r>
          </a:p>
          <a:p>
            <a:pPr>
              <a:lnSpc>
                <a:spcPct val="87000"/>
              </a:lnSpc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endParaRPr lang="en-GB" altLang="fr-FR" sz="2200">
              <a:latin typeface="Comic Sans MS" pitchFamily="4" charset="0"/>
            </a:endParaRPr>
          </a:p>
          <a:p>
            <a:pPr>
              <a:lnSpc>
                <a:spcPct val="87000"/>
              </a:lnSpc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endParaRPr lang="en-GB" altLang="fr-FR" sz="2900">
              <a:latin typeface="Comic Sans MS" pitchFamily="4" charset="0"/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5816160" y="2665721"/>
            <a:ext cx="2700000" cy="2214953"/>
          </a:xfrm>
        </p:spPr>
        <p:txBody>
          <a:bodyPr/>
          <a:lstStyle/>
          <a:p>
            <a:pPr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fr-FR" altLang="fr-FR" sz="2900">
                <a:latin typeface="Comic Sans MS" pitchFamily="4" charset="0"/>
              </a:rPr>
              <a:t>Conséquences</a:t>
            </a:r>
          </a:p>
          <a:p>
            <a:pPr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fr-FR" altLang="fr-FR" sz="2200">
                <a:latin typeface="Comic Sans MS" pitchFamily="4" charset="0"/>
              </a:rPr>
              <a:t>- IRC</a:t>
            </a:r>
          </a:p>
          <a:p>
            <a:pPr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fr-FR" altLang="fr-FR" sz="2200">
                <a:latin typeface="Comic Sans MS" pitchFamily="4" charset="0"/>
              </a:rPr>
              <a:t>- anémie</a:t>
            </a:r>
          </a:p>
          <a:p>
            <a:pPr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fr-FR" altLang="fr-FR" sz="2200">
                <a:latin typeface="Comic Sans MS" pitchFamily="4" charset="0"/>
              </a:rPr>
              <a:t>- anomalies BPC</a:t>
            </a:r>
          </a:p>
          <a:p>
            <a:pPr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fr-FR" altLang="fr-FR" sz="2200">
                <a:latin typeface="Comic Sans MS" pitchFamily="4" charset="0"/>
              </a:rPr>
              <a:t>- hypoTA</a:t>
            </a:r>
          </a:p>
          <a:p>
            <a:pPr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endParaRPr lang="fr-FR" altLang="fr-FR" sz="2900">
              <a:latin typeface="Comic Sans MS" pitchFamily="4" charset="0"/>
            </a:endParaRPr>
          </a:p>
          <a:p>
            <a:pPr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endParaRPr lang="fr-FR" altLang="fr-FR" sz="2900">
              <a:latin typeface="Comic Sans MS" pitchFamily="4" charset="0"/>
            </a:endParaRPr>
          </a:p>
        </p:txBody>
      </p:sp>
      <p:pic>
        <p:nvPicPr>
          <p:cNvPr id="32774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5200" y="5113978"/>
            <a:ext cx="2147040" cy="163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09426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273629"/>
            <a:ext cx="8225280" cy="1140600"/>
          </a:xfrm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en-GB" altLang="fr-FR" smtClean="0">
                <a:latin typeface="Comic Sans MS" pitchFamily="4" charset="0"/>
              </a:rPr>
              <a:t>Complications chroniques</a:t>
            </a:r>
          </a:p>
        </p:txBody>
      </p:sp>
      <p:sp>
        <p:nvSpPr>
          <p:cNvPr id="36867" name="Rectangle 2"/>
          <p:cNvSpPr>
            <a:spLocks noGrp="1" noChangeArrowheads="1"/>
          </p:cNvSpPr>
          <p:nvPr>
            <p:ph idx="1"/>
          </p:nvPr>
        </p:nvSpPr>
        <p:spPr>
          <a:xfrm>
            <a:off x="429120" y="1457434"/>
            <a:ext cx="8225280" cy="5308397"/>
          </a:xfrm>
        </p:spPr>
        <p:txBody>
          <a:bodyPr/>
          <a:lstStyle/>
          <a:p>
            <a:pPr marL="380166" indent="-285124" defTabSz="450727">
              <a:buNone/>
              <a:tabLst>
                <a:tab pos="381606" algn="l"/>
                <a:tab pos="475207" algn="l"/>
                <a:tab pos="881293" algn="l"/>
                <a:tab pos="1288819" algn="l"/>
                <a:tab pos="1694905" algn="l"/>
                <a:tab pos="2100991" algn="l"/>
                <a:tab pos="2507077" algn="l"/>
                <a:tab pos="2914603" algn="l"/>
                <a:tab pos="3319249" algn="l"/>
                <a:tab pos="3726775" algn="l"/>
                <a:tab pos="4132861" algn="l"/>
                <a:tab pos="4538947" algn="l"/>
                <a:tab pos="4942153" algn="l"/>
                <a:tab pos="5349679" algn="l"/>
                <a:tab pos="5757205" algn="l"/>
                <a:tab pos="6161851" algn="l"/>
                <a:tab pos="6569377" algn="l"/>
                <a:tab pos="6975463" algn="l"/>
                <a:tab pos="7381549" algn="l"/>
                <a:tab pos="7787635" algn="l"/>
                <a:tab pos="8195161" algn="l"/>
              </a:tabLst>
            </a:pPr>
            <a:r>
              <a:rPr lang="fr-FR" altLang="fr-FR" smtClean="0">
                <a:latin typeface="Comic Sans MS" pitchFamily="4" charset="0"/>
              </a:rPr>
              <a:t>Ophtalmologiques</a:t>
            </a:r>
          </a:p>
          <a:p>
            <a:pPr marL="380166" indent="-285124" defTabSz="450727">
              <a:buNone/>
              <a:tabLst>
                <a:tab pos="381606" algn="l"/>
                <a:tab pos="475207" algn="l"/>
                <a:tab pos="881293" algn="l"/>
                <a:tab pos="1288819" algn="l"/>
                <a:tab pos="1694905" algn="l"/>
                <a:tab pos="2100991" algn="l"/>
                <a:tab pos="2507077" algn="l"/>
                <a:tab pos="2914603" algn="l"/>
                <a:tab pos="3319249" algn="l"/>
                <a:tab pos="3726775" algn="l"/>
                <a:tab pos="4132861" algn="l"/>
                <a:tab pos="4538947" algn="l"/>
                <a:tab pos="4942153" algn="l"/>
                <a:tab pos="5349679" algn="l"/>
                <a:tab pos="5757205" algn="l"/>
                <a:tab pos="6161851" algn="l"/>
                <a:tab pos="6569377" algn="l"/>
                <a:tab pos="6975463" algn="l"/>
                <a:tab pos="7381549" algn="l"/>
                <a:tab pos="7787635" algn="l"/>
                <a:tab pos="8195161" algn="l"/>
              </a:tabLst>
            </a:pPr>
            <a:r>
              <a:rPr lang="fr-FR" altLang="fr-FR" sz="2200">
                <a:latin typeface="Comic Sans MS" pitchFamily="4" charset="0"/>
              </a:rPr>
              <a:t>- Occlusions périphériques</a:t>
            </a:r>
          </a:p>
          <a:p>
            <a:pPr marL="380166" indent="-285124" defTabSz="450727">
              <a:buSzPct val="45000"/>
              <a:buNone/>
              <a:tabLst>
                <a:tab pos="381606" algn="l"/>
                <a:tab pos="475207" algn="l"/>
                <a:tab pos="881293" algn="l"/>
                <a:tab pos="1288819" algn="l"/>
                <a:tab pos="1694905" algn="l"/>
                <a:tab pos="2100991" algn="l"/>
                <a:tab pos="2507077" algn="l"/>
                <a:tab pos="2914603" algn="l"/>
                <a:tab pos="3319249" algn="l"/>
                <a:tab pos="3726775" algn="l"/>
                <a:tab pos="4132861" algn="l"/>
                <a:tab pos="4538947" algn="l"/>
                <a:tab pos="4942153" algn="l"/>
                <a:tab pos="5349679" algn="l"/>
                <a:tab pos="5757205" algn="l"/>
                <a:tab pos="6161851" algn="l"/>
                <a:tab pos="6569377" algn="l"/>
                <a:tab pos="6975463" algn="l"/>
                <a:tab pos="7381549" algn="l"/>
                <a:tab pos="7787635" algn="l"/>
                <a:tab pos="8195161" algn="l"/>
              </a:tabLst>
            </a:pPr>
            <a:r>
              <a:rPr lang="fr-FR" altLang="fr-FR" sz="2200">
                <a:latin typeface="Comic Sans MS" pitchFamily="4" charset="0"/>
              </a:rPr>
              <a:t>- Néovascularisation</a:t>
            </a:r>
          </a:p>
          <a:p>
            <a:pPr marL="380166" indent="-285124" defTabSz="450727">
              <a:buSzPct val="45000"/>
              <a:buNone/>
              <a:tabLst>
                <a:tab pos="381606" algn="l"/>
                <a:tab pos="475207" algn="l"/>
                <a:tab pos="881293" algn="l"/>
                <a:tab pos="1288819" algn="l"/>
                <a:tab pos="1694905" algn="l"/>
                <a:tab pos="2100991" algn="l"/>
                <a:tab pos="2507077" algn="l"/>
                <a:tab pos="2914603" algn="l"/>
                <a:tab pos="3319249" algn="l"/>
                <a:tab pos="3726775" algn="l"/>
                <a:tab pos="4132861" algn="l"/>
                <a:tab pos="4538947" algn="l"/>
                <a:tab pos="4942153" algn="l"/>
                <a:tab pos="5349679" algn="l"/>
                <a:tab pos="5757205" algn="l"/>
                <a:tab pos="6161851" algn="l"/>
                <a:tab pos="6569377" algn="l"/>
                <a:tab pos="6975463" algn="l"/>
                <a:tab pos="7381549" algn="l"/>
                <a:tab pos="7787635" algn="l"/>
                <a:tab pos="8195161" algn="l"/>
              </a:tabLst>
            </a:pPr>
            <a:r>
              <a:rPr lang="fr-FR" altLang="fr-FR" sz="2200">
                <a:latin typeface="Comic Sans MS" pitchFamily="4" charset="0"/>
              </a:rPr>
              <a:t>- Hémorragies intra-vitréennes</a:t>
            </a:r>
          </a:p>
          <a:p>
            <a:pPr marL="380166" indent="-285124" defTabSz="450727">
              <a:buNone/>
              <a:tabLst>
                <a:tab pos="381606" algn="l"/>
                <a:tab pos="475207" algn="l"/>
                <a:tab pos="881293" algn="l"/>
                <a:tab pos="1288819" algn="l"/>
                <a:tab pos="1694905" algn="l"/>
                <a:tab pos="2100991" algn="l"/>
                <a:tab pos="2507077" algn="l"/>
                <a:tab pos="2914603" algn="l"/>
                <a:tab pos="3319249" algn="l"/>
                <a:tab pos="3726775" algn="l"/>
                <a:tab pos="4132861" algn="l"/>
                <a:tab pos="4538947" algn="l"/>
                <a:tab pos="4942153" algn="l"/>
                <a:tab pos="5349679" algn="l"/>
                <a:tab pos="5757205" algn="l"/>
                <a:tab pos="6161851" algn="l"/>
                <a:tab pos="6569377" algn="l"/>
                <a:tab pos="6975463" algn="l"/>
                <a:tab pos="7381549" algn="l"/>
                <a:tab pos="7787635" algn="l"/>
                <a:tab pos="8195161" algn="l"/>
              </a:tabLst>
            </a:pPr>
            <a:r>
              <a:rPr lang="fr-FR" altLang="fr-FR" sz="2200">
                <a:latin typeface="Comic Sans MS" pitchFamily="4" charset="0"/>
              </a:rPr>
              <a:t>- Décollements de rétine</a:t>
            </a:r>
          </a:p>
          <a:p>
            <a:pPr marL="380166" indent="-285124" defTabSz="450727">
              <a:buNone/>
              <a:tabLst>
                <a:tab pos="381606" algn="l"/>
                <a:tab pos="475207" algn="l"/>
                <a:tab pos="881293" algn="l"/>
                <a:tab pos="1288819" algn="l"/>
                <a:tab pos="1694905" algn="l"/>
                <a:tab pos="2100991" algn="l"/>
                <a:tab pos="2507077" algn="l"/>
                <a:tab pos="2914603" algn="l"/>
                <a:tab pos="3319249" algn="l"/>
                <a:tab pos="3726775" algn="l"/>
                <a:tab pos="4132861" algn="l"/>
                <a:tab pos="4538947" algn="l"/>
                <a:tab pos="4942153" algn="l"/>
                <a:tab pos="5349679" algn="l"/>
                <a:tab pos="5757205" algn="l"/>
                <a:tab pos="6161851" algn="l"/>
                <a:tab pos="6569377" algn="l"/>
                <a:tab pos="6975463" algn="l"/>
                <a:tab pos="7381549" algn="l"/>
                <a:tab pos="7787635" algn="l"/>
                <a:tab pos="8195161" algn="l"/>
              </a:tabLst>
            </a:pPr>
            <a:r>
              <a:rPr lang="fr-FR" altLang="fr-FR" sz="2200">
                <a:latin typeface="Comic Sans MS" pitchFamily="4" charset="0"/>
              </a:rPr>
              <a:t>                            -&gt; FO annuel</a:t>
            </a:r>
          </a:p>
          <a:p>
            <a:pPr marL="380166" indent="-285124" defTabSz="450727">
              <a:buNone/>
              <a:tabLst>
                <a:tab pos="381606" algn="l"/>
                <a:tab pos="475207" algn="l"/>
                <a:tab pos="881293" algn="l"/>
                <a:tab pos="1288819" algn="l"/>
                <a:tab pos="1694905" algn="l"/>
                <a:tab pos="2100991" algn="l"/>
                <a:tab pos="2507077" algn="l"/>
                <a:tab pos="2914603" algn="l"/>
                <a:tab pos="3319249" algn="l"/>
                <a:tab pos="3726775" algn="l"/>
                <a:tab pos="4132861" algn="l"/>
                <a:tab pos="4538947" algn="l"/>
                <a:tab pos="4942153" algn="l"/>
                <a:tab pos="5349679" algn="l"/>
                <a:tab pos="5757205" algn="l"/>
                <a:tab pos="6161851" algn="l"/>
                <a:tab pos="6569377" algn="l"/>
                <a:tab pos="6975463" algn="l"/>
                <a:tab pos="7381549" algn="l"/>
                <a:tab pos="7787635" algn="l"/>
                <a:tab pos="8195161" algn="l"/>
              </a:tabLst>
            </a:pPr>
            <a:r>
              <a:rPr lang="fr-FR" altLang="fr-FR" smtClean="0">
                <a:latin typeface="Comic Sans MS" pitchFamily="4" charset="0"/>
              </a:rPr>
              <a:t>ORL</a:t>
            </a:r>
            <a:endParaRPr lang="fr-FR" altLang="fr-FR" sz="2400">
              <a:latin typeface="Comic Sans MS" pitchFamily="4" charset="0"/>
            </a:endParaRPr>
          </a:p>
          <a:p>
            <a:pPr marL="380166" indent="-285124" defTabSz="450727">
              <a:buNone/>
              <a:tabLst>
                <a:tab pos="381606" algn="l"/>
                <a:tab pos="475207" algn="l"/>
                <a:tab pos="881293" algn="l"/>
                <a:tab pos="1288819" algn="l"/>
                <a:tab pos="1694905" algn="l"/>
                <a:tab pos="2100991" algn="l"/>
                <a:tab pos="2507077" algn="l"/>
                <a:tab pos="2914603" algn="l"/>
                <a:tab pos="3319249" algn="l"/>
                <a:tab pos="3726775" algn="l"/>
                <a:tab pos="4132861" algn="l"/>
                <a:tab pos="4538947" algn="l"/>
                <a:tab pos="4942153" algn="l"/>
                <a:tab pos="5349679" algn="l"/>
                <a:tab pos="5757205" algn="l"/>
                <a:tab pos="6161851" algn="l"/>
                <a:tab pos="6569377" algn="l"/>
                <a:tab pos="6975463" algn="l"/>
                <a:tab pos="7381549" algn="l"/>
                <a:tab pos="7787635" algn="l"/>
                <a:tab pos="8195161" algn="l"/>
              </a:tabLst>
            </a:pPr>
            <a:r>
              <a:rPr lang="fr-FR" altLang="fr-FR" sz="2200">
                <a:latin typeface="Comic Sans MS" pitchFamily="4" charset="0"/>
              </a:rPr>
              <a:t>- Vertiges </a:t>
            </a:r>
          </a:p>
          <a:p>
            <a:pPr marL="380166" indent="-285124" defTabSz="450727">
              <a:buNone/>
              <a:tabLst>
                <a:tab pos="381606" algn="l"/>
                <a:tab pos="475207" algn="l"/>
                <a:tab pos="881293" algn="l"/>
                <a:tab pos="1288819" algn="l"/>
                <a:tab pos="1694905" algn="l"/>
                <a:tab pos="2100991" algn="l"/>
                <a:tab pos="2507077" algn="l"/>
                <a:tab pos="2914603" algn="l"/>
                <a:tab pos="3319249" algn="l"/>
                <a:tab pos="3726775" algn="l"/>
                <a:tab pos="4132861" algn="l"/>
                <a:tab pos="4538947" algn="l"/>
                <a:tab pos="4942153" algn="l"/>
                <a:tab pos="5349679" algn="l"/>
                <a:tab pos="5757205" algn="l"/>
                <a:tab pos="6161851" algn="l"/>
                <a:tab pos="6569377" algn="l"/>
                <a:tab pos="6975463" algn="l"/>
                <a:tab pos="7381549" algn="l"/>
                <a:tab pos="7787635" algn="l"/>
                <a:tab pos="8195161" algn="l"/>
              </a:tabLst>
            </a:pPr>
            <a:r>
              <a:rPr lang="fr-FR" altLang="fr-FR" sz="2200">
                <a:latin typeface="Comic Sans MS" pitchFamily="4" charset="0"/>
              </a:rPr>
              <a:t>- BAA</a:t>
            </a:r>
          </a:p>
          <a:p>
            <a:pPr marL="380166" indent="-285124" defTabSz="450727">
              <a:buNone/>
              <a:tabLst>
                <a:tab pos="381606" algn="l"/>
                <a:tab pos="475207" algn="l"/>
                <a:tab pos="881293" algn="l"/>
                <a:tab pos="1288819" algn="l"/>
                <a:tab pos="1694905" algn="l"/>
                <a:tab pos="2100991" algn="l"/>
                <a:tab pos="2507077" algn="l"/>
                <a:tab pos="2914603" algn="l"/>
                <a:tab pos="3319249" algn="l"/>
                <a:tab pos="3726775" algn="l"/>
                <a:tab pos="4132861" algn="l"/>
                <a:tab pos="4538947" algn="l"/>
                <a:tab pos="4942153" algn="l"/>
                <a:tab pos="5349679" algn="l"/>
                <a:tab pos="5757205" algn="l"/>
                <a:tab pos="6161851" algn="l"/>
                <a:tab pos="6569377" algn="l"/>
                <a:tab pos="6975463" algn="l"/>
                <a:tab pos="7381549" algn="l"/>
                <a:tab pos="7787635" algn="l"/>
                <a:tab pos="8195161" algn="l"/>
              </a:tabLst>
            </a:pPr>
            <a:r>
              <a:rPr lang="fr-FR" altLang="fr-FR" sz="2200">
                <a:latin typeface="Comic Sans MS" pitchFamily="4" charset="0"/>
              </a:rPr>
              <a:t>- Infections</a:t>
            </a:r>
          </a:p>
          <a:p>
            <a:pPr marL="380166" indent="-285124" defTabSz="450727">
              <a:buNone/>
              <a:tabLst>
                <a:tab pos="381606" algn="l"/>
                <a:tab pos="475207" algn="l"/>
                <a:tab pos="881293" algn="l"/>
                <a:tab pos="1288819" algn="l"/>
                <a:tab pos="1694905" algn="l"/>
                <a:tab pos="2100991" algn="l"/>
                <a:tab pos="2507077" algn="l"/>
                <a:tab pos="2914603" algn="l"/>
                <a:tab pos="3319249" algn="l"/>
                <a:tab pos="3726775" algn="l"/>
                <a:tab pos="4132861" algn="l"/>
                <a:tab pos="4538947" algn="l"/>
                <a:tab pos="4942153" algn="l"/>
                <a:tab pos="5349679" algn="l"/>
                <a:tab pos="5757205" algn="l"/>
                <a:tab pos="6161851" algn="l"/>
                <a:tab pos="6569377" algn="l"/>
                <a:tab pos="6975463" algn="l"/>
                <a:tab pos="7381549" algn="l"/>
                <a:tab pos="7787635" algn="l"/>
                <a:tab pos="8195161" algn="l"/>
              </a:tabLst>
            </a:pPr>
            <a:r>
              <a:rPr lang="fr-FR" altLang="fr-FR" sz="2200">
                <a:latin typeface="Comic Sans MS" pitchFamily="4" charset="0"/>
              </a:rPr>
              <a:t>- SAS</a:t>
            </a:r>
          </a:p>
          <a:p>
            <a:pPr marL="380166" indent="-285124" defTabSz="450727">
              <a:buSzPct val="45000"/>
              <a:buFontTx/>
              <a:buChar char="-"/>
              <a:tabLst>
                <a:tab pos="381606" algn="l"/>
                <a:tab pos="475207" algn="l"/>
                <a:tab pos="881293" algn="l"/>
                <a:tab pos="1288819" algn="l"/>
                <a:tab pos="1694905" algn="l"/>
                <a:tab pos="2100991" algn="l"/>
                <a:tab pos="2507077" algn="l"/>
                <a:tab pos="2914603" algn="l"/>
                <a:tab pos="3319249" algn="l"/>
                <a:tab pos="3726775" algn="l"/>
                <a:tab pos="4132861" algn="l"/>
                <a:tab pos="4538947" algn="l"/>
                <a:tab pos="4942153" algn="l"/>
                <a:tab pos="5349679" algn="l"/>
                <a:tab pos="5757205" algn="l"/>
                <a:tab pos="6161851" algn="l"/>
                <a:tab pos="6569377" algn="l"/>
                <a:tab pos="6975463" algn="l"/>
                <a:tab pos="7381549" algn="l"/>
                <a:tab pos="7787635" algn="l"/>
                <a:tab pos="8195161" algn="l"/>
              </a:tabLst>
            </a:pPr>
            <a:endParaRPr lang="fr-FR" altLang="fr-FR" sz="2200">
              <a:latin typeface="Comic Sans MS" pitchFamily="4" charset="0"/>
            </a:endParaRPr>
          </a:p>
          <a:p>
            <a:pPr marL="380166" indent="-285124" defTabSz="450727">
              <a:buSzPct val="45000"/>
              <a:buFontTx/>
              <a:buChar char="-"/>
              <a:tabLst>
                <a:tab pos="381606" algn="l"/>
                <a:tab pos="475207" algn="l"/>
                <a:tab pos="881293" algn="l"/>
                <a:tab pos="1288819" algn="l"/>
                <a:tab pos="1694905" algn="l"/>
                <a:tab pos="2100991" algn="l"/>
                <a:tab pos="2507077" algn="l"/>
                <a:tab pos="2914603" algn="l"/>
                <a:tab pos="3319249" algn="l"/>
                <a:tab pos="3726775" algn="l"/>
                <a:tab pos="4132861" algn="l"/>
                <a:tab pos="4538947" algn="l"/>
                <a:tab pos="4942153" algn="l"/>
                <a:tab pos="5349679" algn="l"/>
                <a:tab pos="5757205" algn="l"/>
                <a:tab pos="6161851" algn="l"/>
                <a:tab pos="6569377" algn="l"/>
                <a:tab pos="6975463" algn="l"/>
                <a:tab pos="7381549" algn="l"/>
                <a:tab pos="7787635" algn="l"/>
                <a:tab pos="8195161" algn="l"/>
              </a:tabLst>
            </a:pPr>
            <a:endParaRPr lang="fr-FR" altLang="fr-FR" sz="2200">
              <a:latin typeface="Comic Sans MS" pitchFamily="4" charset="0"/>
            </a:endParaRPr>
          </a:p>
          <a:p>
            <a:pPr marL="380166" indent="-285124" defTabSz="450727">
              <a:buNone/>
              <a:tabLst>
                <a:tab pos="381606" algn="l"/>
                <a:tab pos="475207" algn="l"/>
                <a:tab pos="881293" algn="l"/>
                <a:tab pos="1288819" algn="l"/>
                <a:tab pos="1694905" algn="l"/>
                <a:tab pos="2100991" algn="l"/>
                <a:tab pos="2507077" algn="l"/>
                <a:tab pos="2914603" algn="l"/>
                <a:tab pos="3319249" algn="l"/>
                <a:tab pos="3726775" algn="l"/>
                <a:tab pos="4132861" algn="l"/>
                <a:tab pos="4538947" algn="l"/>
                <a:tab pos="4942153" algn="l"/>
                <a:tab pos="5349679" algn="l"/>
                <a:tab pos="5757205" algn="l"/>
                <a:tab pos="6161851" algn="l"/>
                <a:tab pos="6569377" algn="l"/>
                <a:tab pos="6975463" algn="l"/>
                <a:tab pos="7381549" algn="l"/>
                <a:tab pos="7787635" algn="l"/>
                <a:tab pos="8195161" algn="l"/>
              </a:tabLst>
            </a:pPr>
            <a:endParaRPr lang="fr-FR" altLang="fr-FR" smtClean="0">
              <a:latin typeface="Comic Sans MS" pitchFamily="4" charset="0"/>
            </a:endParaRPr>
          </a:p>
          <a:p>
            <a:pPr marL="380166" indent="-285124" defTabSz="450727">
              <a:buNone/>
              <a:tabLst>
                <a:tab pos="381606" algn="l"/>
                <a:tab pos="475207" algn="l"/>
                <a:tab pos="881293" algn="l"/>
                <a:tab pos="1288819" algn="l"/>
                <a:tab pos="1694905" algn="l"/>
                <a:tab pos="2100991" algn="l"/>
                <a:tab pos="2507077" algn="l"/>
                <a:tab pos="2914603" algn="l"/>
                <a:tab pos="3319249" algn="l"/>
                <a:tab pos="3726775" algn="l"/>
                <a:tab pos="4132861" algn="l"/>
                <a:tab pos="4538947" algn="l"/>
                <a:tab pos="4942153" algn="l"/>
                <a:tab pos="5349679" algn="l"/>
                <a:tab pos="5757205" algn="l"/>
                <a:tab pos="6161851" algn="l"/>
                <a:tab pos="6569377" algn="l"/>
                <a:tab pos="6975463" algn="l"/>
                <a:tab pos="7381549" algn="l"/>
                <a:tab pos="7787635" algn="l"/>
                <a:tab pos="8195161" algn="l"/>
              </a:tabLst>
            </a:pPr>
            <a:endParaRPr lang="fr-FR" altLang="fr-FR" smtClean="0">
              <a:latin typeface="Comic Sans MS" pitchFamily="4" charset="0"/>
            </a:endParaRPr>
          </a:p>
        </p:txBody>
      </p:sp>
      <p:pic>
        <p:nvPicPr>
          <p:cNvPr id="36868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9520" y="2240875"/>
            <a:ext cx="1710720" cy="171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2722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59951"/>
          </a:xfrm>
        </p:spPr>
        <p:txBody>
          <a:bodyPr/>
          <a:lstStyle/>
          <a:p>
            <a:pPr>
              <a:tabLst>
                <a:tab pos="0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fr-FR" altLang="fr-FR" smtClean="0">
                <a:latin typeface="Comic Sans MS" pitchFamily="4" charset="0"/>
              </a:rPr>
              <a:t>Complications chroniques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idx="1"/>
          </p:nvPr>
        </p:nvSpPr>
        <p:spPr>
          <a:xfrm>
            <a:off x="456480" y="1604329"/>
            <a:ext cx="8225280" cy="4444307"/>
          </a:xfrm>
        </p:spPr>
        <p:txBody>
          <a:bodyPr/>
          <a:lstStyle/>
          <a:p>
            <a:pPr marL="336965" indent="-336965" defTabSz="450727">
              <a:buNone/>
              <a:tabLst>
                <a:tab pos="305285" algn="l"/>
                <a:tab pos="400326" algn="l"/>
                <a:tab pos="806412" algn="l"/>
                <a:tab pos="1212498" algn="l"/>
                <a:tab pos="1618584" algn="l"/>
                <a:tab pos="2026110" algn="l"/>
                <a:tab pos="2432196" algn="l"/>
                <a:tab pos="2838282" algn="l"/>
                <a:tab pos="3244368" algn="l"/>
                <a:tab pos="3651894" algn="l"/>
                <a:tab pos="4057980" algn="l"/>
                <a:tab pos="4464066" algn="l"/>
                <a:tab pos="4867272" algn="l"/>
                <a:tab pos="5274798" algn="l"/>
                <a:tab pos="5680884" algn="l"/>
                <a:tab pos="6086970" algn="l"/>
                <a:tab pos="6493056" algn="l"/>
                <a:tab pos="6900582" algn="l"/>
                <a:tab pos="7306668" algn="l"/>
                <a:tab pos="7712754" algn="l"/>
                <a:tab pos="8118840" algn="l"/>
              </a:tabLst>
            </a:pPr>
            <a:r>
              <a:rPr lang="fr-FR" altLang="fr-FR" smtClean="0">
                <a:latin typeface="Comic Sans MS" pitchFamily="4" charset="0"/>
              </a:rPr>
              <a:t>Ostéo-articulaires</a:t>
            </a:r>
          </a:p>
          <a:p>
            <a:pPr marL="336965" indent="-336965" defTabSz="450727">
              <a:buNone/>
              <a:tabLst>
                <a:tab pos="305285" algn="l"/>
                <a:tab pos="400326" algn="l"/>
                <a:tab pos="806412" algn="l"/>
                <a:tab pos="1212498" algn="l"/>
                <a:tab pos="1618584" algn="l"/>
                <a:tab pos="2026110" algn="l"/>
                <a:tab pos="2432196" algn="l"/>
                <a:tab pos="2838282" algn="l"/>
                <a:tab pos="3244368" algn="l"/>
                <a:tab pos="3651894" algn="l"/>
                <a:tab pos="4057980" algn="l"/>
                <a:tab pos="4464066" algn="l"/>
                <a:tab pos="4867272" algn="l"/>
                <a:tab pos="5274798" algn="l"/>
                <a:tab pos="5680884" algn="l"/>
                <a:tab pos="6086970" algn="l"/>
                <a:tab pos="6493056" algn="l"/>
                <a:tab pos="6900582" algn="l"/>
                <a:tab pos="7306668" algn="l"/>
                <a:tab pos="7712754" algn="l"/>
                <a:tab pos="8118840" algn="l"/>
              </a:tabLst>
            </a:pPr>
            <a:endParaRPr lang="fr-FR" altLang="fr-FR" smtClean="0">
              <a:latin typeface="Comic Sans MS" pitchFamily="4" charset="0"/>
            </a:endParaRPr>
          </a:p>
          <a:p>
            <a:pPr marL="336965" indent="-336965" defTabSz="450727">
              <a:buNone/>
              <a:tabLst>
                <a:tab pos="305285" algn="l"/>
                <a:tab pos="400326" algn="l"/>
                <a:tab pos="806412" algn="l"/>
                <a:tab pos="1212498" algn="l"/>
                <a:tab pos="1618584" algn="l"/>
                <a:tab pos="2026110" algn="l"/>
                <a:tab pos="2432196" algn="l"/>
                <a:tab pos="2838282" algn="l"/>
                <a:tab pos="3244368" algn="l"/>
                <a:tab pos="3651894" algn="l"/>
                <a:tab pos="4057980" algn="l"/>
                <a:tab pos="4464066" algn="l"/>
                <a:tab pos="4867272" algn="l"/>
                <a:tab pos="5274798" algn="l"/>
                <a:tab pos="5680884" algn="l"/>
                <a:tab pos="6086970" algn="l"/>
                <a:tab pos="6493056" algn="l"/>
                <a:tab pos="6900582" algn="l"/>
                <a:tab pos="7306668" algn="l"/>
                <a:tab pos="7712754" algn="l"/>
                <a:tab pos="8118840" algn="l"/>
              </a:tabLst>
            </a:pPr>
            <a:r>
              <a:rPr lang="fr-FR" altLang="fr-FR" sz="2200">
                <a:latin typeface="Comic Sans MS" pitchFamily="4" charset="0"/>
              </a:rPr>
              <a:t>- infections ostéo-articulaires</a:t>
            </a:r>
          </a:p>
          <a:p>
            <a:pPr marL="336965" indent="-336965" defTabSz="450727">
              <a:buNone/>
              <a:tabLst>
                <a:tab pos="305285" algn="l"/>
                <a:tab pos="400326" algn="l"/>
                <a:tab pos="806412" algn="l"/>
                <a:tab pos="1212498" algn="l"/>
                <a:tab pos="1618584" algn="l"/>
                <a:tab pos="2026110" algn="l"/>
                <a:tab pos="2432196" algn="l"/>
                <a:tab pos="2838282" algn="l"/>
                <a:tab pos="3244368" algn="l"/>
                <a:tab pos="3651894" algn="l"/>
                <a:tab pos="4057980" algn="l"/>
                <a:tab pos="4464066" algn="l"/>
                <a:tab pos="4867272" algn="l"/>
                <a:tab pos="5274798" algn="l"/>
                <a:tab pos="5680884" algn="l"/>
                <a:tab pos="6086970" algn="l"/>
                <a:tab pos="6493056" algn="l"/>
                <a:tab pos="6900582" algn="l"/>
                <a:tab pos="7306668" algn="l"/>
                <a:tab pos="7712754" algn="l"/>
                <a:tab pos="8118840" algn="l"/>
              </a:tabLst>
            </a:pPr>
            <a:r>
              <a:rPr lang="fr-FR" altLang="fr-FR" sz="2200">
                <a:latin typeface="Comic Sans MS" pitchFamily="4" charset="0"/>
              </a:rPr>
              <a:t>- ONA</a:t>
            </a:r>
          </a:p>
          <a:p>
            <a:pPr marL="336965" indent="-336965" defTabSz="450727">
              <a:buNone/>
              <a:tabLst>
                <a:tab pos="305285" algn="l"/>
                <a:tab pos="400326" algn="l"/>
                <a:tab pos="806412" algn="l"/>
                <a:tab pos="1212498" algn="l"/>
                <a:tab pos="1618584" algn="l"/>
                <a:tab pos="2026110" algn="l"/>
                <a:tab pos="2432196" algn="l"/>
                <a:tab pos="2838282" algn="l"/>
                <a:tab pos="3244368" algn="l"/>
                <a:tab pos="3651894" algn="l"/>
                <a:tab pos="4057980" algn="l"/>
                <a:tab pos="4464066" algn="l"/>
                <a:tab pos="4867272" algn="l"/>
                <a:tab pos="5274798" algn="l"/>
                <a:tab pos="5680884" algn="l"/>
                <a:tab pos="6086970" algn="l"/>
                <a:tab pos="6493056" algn="l"/>
                <a:tab pos="6900582" algn="l"/>
                <a:tab pos="7306668" algn="l"/>
                <a:tab pos="7712754" algn="l"/>
                <a:tab pos="8118840" algn="l"/>
              </a:tabLst>
            </a:pPr>
            <a:r>
              <a:rPr lang="fr-FR" altLang="fr-FR" sz="2200">
                <a:latin typeface="Comic Sans MS" pitchFamily="4" charset="0"/>
              </a:rPr>
              <a:t>- trouble et anomalie de croissance</a:t>
            </a:r>
          </a:p>
          <a:p>
            <a:pPr marL="336965" indent="-336965" defTabSz="450727">
              <a:buNone/>
              <a:tabLst>
                <a:tab pos="305285" algn="l"/>
                <a:tab pos="400326" algn="l"/>
                <a:tab pos="806412" algn="l"/>
                <a:tab pos="1212498" algn="l"/>
                <a:tab pos="1618584" algn="l"/>
                <a:tab pos="2026110" algn="l"/>
                <a:tab pos="2432196" algn="l"/>
                <a:tab pos="2838282" algn="l"/>
                <a:tab pos="3244368" algn="l"/>
                <a:tab pos="3651894" algn="l"/>
                <a:tab pos="4057980" algn="l"/>
                <a:tab pos="4464066" algn="l"/>
                <a:tab pos="4867272" algn="l"/>
                <a:tab pos="5274798" algn="l"/>
                <a:tab pos="5680884" algn="l"/>
                <a:tab pos="6086970" algn="l"/>
                <a:tab pos="6493056" algn="l"/>
                <a:tab pos="6900582" algn="l"/>
                <a:tab pos="7306668" algn="l"/>
                <a:tab pos="7712754" algn="l"/>
                <a:tab pos="8118840" algn="l"/>
              </a:tabLst>
            </a:pPr>
            <a:r>
              <a:rPr lang="fr-FR" altLang="fr-FR" sz="2200">
                <a:latin typeface="Comic Sans MS" pitchFamily="4" charset="0"/>
              </a:rPr>
              <a:t>- anomalies vertébrales</a:t>
            </a:r>
          </a:p>
          <a:p>
            <a:pPr marL="336965" indent="-336965" defTabSz="450727">
              <a:buNone/>
              <a:tabLst>
                <a:tab pos="305285" algn="l"/>
                <a:tab pos="400326" algn="l"/>
                <a:tab pos="806412" algn="l"/>
                <a:tab pos="1212498" algn="l"/>
                <a:tab pos="1618584" algn="l"/>
                <a:tab pos="2026110" algn="l"/>
                <a:tab pos="2432196" algn="l"/>
                <a:tab pos="2838282" algn="l"/>
                <a:tab pos="3244368" algn="l"/>
                <a:tab pos="3651894" algn="l"/>
                <a:tab pos="4057980" algn="l"/>
                <a:tab pos="4464066" algn="l"/>
                <a:tab pos="4867272" algn="l"/>
                <a:tab pos="5274798" algn="l"/>
                <a:tab pos="5680884" algn="l"/>
                <a:tab pos="6086970" algn="l"/>
                <a:tab pos="6493056" algn="l"/>
                <a:tab pos="6900582" algn="l"/>
                <a:tab pos="7306668" algn="l"/>
                <a:tab pos="7712754" algn="l"/>
                <a:tab pos="8118840" algn="l"/>
              </a:tabLst>
            </a:pPr>
            <a:r>
              <a:rPr lang="fr-FR" altLang="fr-FR" sz="2200">
                <a:latin typeface="Comic Sans MS" pitchFamily="4" charset="0"/>
              </a:rPr>
              <a:t>- ostéoporose-ostéopénie</a:t>
            </a:r>
          </a:p>
          <a:p>
            <a:pPr marL="336965" indent="-336965" defTabSz="450727">
              <a:buNone/>
              <a:tabLst>
                <a:tab pos="305285" algn="l"/>
                <a:tab pos="400326" algn="l"/>
                <a:tab pos="806412" algn="l"/>
                <a:tab pos="1212498" algn="l"/>
                <a:tab pos="1618584" algn="l"/>
                <a:tab pos="2026110" algn="l"/>
                <a:tab pos="2432196" algn="l"/>
                <a:tab pos="2838282" algn="l"/>
                <a:tab pos="3244368" algn="l"/>
                <a:tab pos="3651894" algn="l"/>
                <a:tab pos="4057980" algn="l"/>
                <a:tab pos="4464066" algn="l"/>
                <a:tab pos="4867272" algn="l"/>
                <a:tab pos="5274798" algn="l"/>
                <a:tab pos="5680884" algn="l"/>
                <a:tab pos="6086970" algn="l"/>
                <a:tab pos="6493056" algn="l"/>
                <a:tab pos="6900582" algn="l"/>
                <a:tab pos="7306668" algn="l"/>
                <a:tab pos="7712754" algn="l"/>
                <a:tab pos="8118840" algn="l"/>
              </a:tabLst>
            </a:pPr>
            <a:r>
              <a:rPr lang="fr-FR" altLang="fr-FR" sz="2200">
                <a:latin typeface="Comic Sans MS" pitchFamily="4" charset="0"/>
              </a:rPr>
              <a:t>- carence vitamine D</a:t>
            </a:r>
          </a:p>
        </p:txBody>
      </p:sp>
      <p:pic>
        <p:nvPicPr>
          <p:cNvPr id="38916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6881" y="2220713"/>
            <a:ext cx="1919520" cy="178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3049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59951"/>
          </a:xfrm>
        </p:spPr>
        <p:txBody>
          <a:bodyPr/>
          <a:lstStyle/>
          <a:p>
            <a:pPr>
              <a:tabLst>
                <a:tab pos="0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fr-FR" altLang="fr-FR" smtClean="0">
                <a:latin typeface="Comic Sans MS" pitchFamily="4" charset="0"/>
              </a:rPr>
              <a:t>Complications chroniques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idx="1"/>
          </p:nvPr>
        </p:nvSpPr>
        <p:spPr>
          <a:xfrm>
            <a:off x="424800" y="1604329"/>
            <a:ext cx="8225280" cy="4444307"/>
          </a:xfrm>
        </p:spPr>
        <p:txBody>
          <a:bodyPr/>
          <a:lstStyle/>
          <a:p>
            <a:pPr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fr-FR" altLang="fr-FR" smtClean="0">
                <a:latin typeface="Comic Sans MS" pitchFamily="4" charset="0"/>
              </a:rPr>
              <a:t>Hépatobiliaires</a:t>
            </a:r>
          </a:p>
          <a:p>
            <a:pPr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fr-FR" altLang="fr-FR" sz="2200">
                <a:latin typeface="Comic Sans MS" pitchFamily="4" charset="0"/>
              </a:rPr>
              <a:t>-  CVO hépatique</a:t>
            </a:r>
          </a:p>
          <a:p>
            <a:pPr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fr-FR" altLang="fr-FR" sz="2200">
                <a:latin typeface="Comic Sans MS" pitchFamily="4" charset="0"/>
              </a:rPr>
              <a:t>-  Cholestase intra-hépatique drépanocytaire</a:t>
            </a:r>
          </a:p>
          <a:p>
            <a:pPr>
              <a:buFontTx/>
              <a:buChar char="-"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fr-FR" altLang="fr-FR" sz="2200">
                <a:latin typeface="Comic Sans MS" pitchFamily="4" charset="0"/>
              </a:rPr>
              <a:t>lithiases vésiculaires</a:t>
            </a:r>
          </a:p>
          <a:p>
            <a:pPr>
              <a:buFontTx/>
              <a:buChar char="-"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fr-FR" altLang="fr-FR" sz="2200">
                <a:latin typeface="Comic Sans MS" pitchFamily="4" charset="0"/>
              </a:rPr>
              <a:t>hémochromatose secondaire</a:t>
            </a:r>
          </a:p>
          <a:p>
            <a:pPr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fr-FR" altLang="fr-FR" smtClean="0">
                <a:latin typeface="Comic Sans MS" pitchFamily="4" charset="0"/>
              </a:rPr>
              <a:t>Cutanées</a:t>
            </a:r>
          </a:p>
          <a:p>
            <a:pPr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fr-FR" altLang="fr-FR" sz="2200">
                <a:latin typeface="Comic Sans MS" pitchFamily="4" charset="0"/>
              </a:rPr>
              <a:t>- Ulcères</a:t>
            </a:r>
          </a:p>
          <a:p>
            <a:pPr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fr-FR" altLang="fr-FR" sz="2200">
                <a:latin typeface="Comic Sans MS" pitchFamily="4" charset="0"/>
              </a:rPr>
              <a:t>- TVP</a:t>
            </a:r>
          </a:p>
          <a:p>
            <a:pPr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fr-FR" altLang="fr-FR" sz="2200">
                <a:latin typeface="Comic Sans MS" pitchFamily="4" charset="0"/>
              </a:rPr>
              <a:t>- Ostéomyélites</a:t>
            </a:r>
          </a:p>
          <a:p>
            <a:pPr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r>
              <a:rPr lang="fr-FR" altLang="fr-FR" sz="2200">
                <a:latin typeface="Comic Sans MS" pitchFamily="4" charset="0"/>
              </a:rPr>
              <a:t>- ES Hydréa</a:t>
            </a:r>
          </a:p>
          <a:p>
            <a:pPr>
              <a:buFontTx/>
              <a:buChar char="-"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endParaRPr lang="fr-FR" altLang="fr-FR" sz="2200">
              <a:latin typeface="Comic Sans MS" pitchFamily="4" charset="0"/>
            </a:endParaRPr>
          </a:p>
          <a:p>
            <a:pPr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endParaRPr lang="fr-FR" altLang="fr-FR" smtClean="0">
              <a:latin typeface="Comic Sans MS" pitchFamily="4" charset="0"/>
            </a:endParaRPr>
          </a:p>
          <a:p>
            <a:pPr>
              <a:buNone/>
              <a:tabLst>
                <a:tab pos="300965" algn="l"/>
                <a:tab pos="397446" algn="l"/>
                <a:tab pos="803532" algn="l"/>
                <a:tab pos="1211058" algn="l"/>
                <a:tab pos="1615704" algn="l"/>
                <a:tab pos="2024670" algn="l"/>
                <a:tab pos="2430756" algn="l"/>
                <a:tab pos="2836842" algn="l"/>
                <a:tab pos="3242928" algn="l"/>
                <a:tab pos="3647574" algn="l"/>
                <a:tab pos="4056540" algn="l"/>
                <a:tab pos="4461186" algn="l"/>
                <a:tab pos="4864392" algn="l"/>
                <a:tab pos="5271918" algn="l"/>
                <a:tab pos="5679444" algn="l"/>
                <a:tab pos="6085530" algn="l"/>
                <a:tab pos="6491616" algn="l"/>
                <a:tab pos="6899142" algn="l"/>
                <a:tab pos="7302348" algn="l"/>
                <a:tab pos="7709874" algn="l"/>
                <a:tab pos="8117400" algn="l"/>
              </a:tabLst>
            </a:pPr>
            <a:endParaRPr lang="fr-FR" altLang="fr-FR" smtClean="0">
              <a:latin typeface="Comic Sans MS" pitchFamily="4" charset="0"/>
            </a:endParaRPr>
          </a:p>
        </p:txBody>
      </p:sp>
      <p:pic>
        <p:nvPicPr>
          <p:cNvPr id="4096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640" y="3970498"/>
            <a:ext cx="2625120" cy="212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79114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/>
          <p:cNvSpPr>
            <a:spLocks noGrp="1"/>
          </p:cNvSpPr>
          <p:nvPr>
            <p:ph type="title"/>
          </p:nvPr>
        </p:nvSpPr>
        <p:spPr>
          <a:xfrm>
            <a:off x="180000" y="485332"/>
            <a:ext cx="8229600" cy="1143480"/>
          </a:xfrm>
        </p:spPr>
        <p:txBody>
          <a:bodyPr/>
          <a:lstStyle/>
          <a:p>
            <a:pPr eaLnBrk="1" hangingPunct="1"/>
            <a:r>
              <a:rPr lang="fr-FR" altLang="fr-FR" smtClean="0">
                <a:latin typeface="Comic Sans MS" pitchFamily="4" charset="0"/>
              </a:rPr>
              <a:t>Douleur(s) chronique(s) = 30%</a:t>
            </a:r>
          </a:p>
        </p:txBody>
      </p:sp>
      <p:sp>
        <p:nvSpPr>
          <p:cNvPr id="9523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 smtClean="0">
                <a:latin typeface="Comic Sans MS" pitchFamily="4" charset="0"/>
              </a:rPr>
              <a:t>Causes somatiques:</a:t>
            </a:r>
          </a:p>
          <a:p>
            <a:pPr eaLnBrk="1" hangingPunct="1"/>
            <a:r>
              <a:rPr lang="fr-FR" altLang="fr-FR" sz="2200">
                <a:latin typeface="Comic Sans MS" pitchFamily="4" charset="0"/>
              </a:rPr>
              <a:t>Ostéo-nécrose</a:t>
            </a:r>
          </a:p>
          <a:p>
            <a:pPr eaLnBrk="1" hangingPunct="1"/>
            <a:r>
              <a:rPr lang="fr-FR" altLang="fr-FR" sz="2200">
                <a:latin typeface="Comic Sans MS" pitchFamily="4" charset="0"/>
              </a:rPr>
              <a:t>Lésions rachidiennes</a:t>
            </a:r>
          </a:p>
          <a:p>
            <a:pPr eaLnBrk="1" hangingPunct="1"/>
            <a:r>
              <a:rPr lang="fr-FR" altLang="fr-FR" sz="2200">
                <a:latin typeface="Comic Sans MS" pitchFamily="4" charset="0"/>
              </a:rPr>
              <a:t>Ostéo-myélite chronique</a:t>
            </a:r>
          </a:p>
          <a:p>
            <a:pPr eaLnBrk="1" hangingPunct="1"/>
            <a:r>
              <a:rPr lang="fr-FR" altLang="fr-FR" sz="2200">
                <a:latin typeface="Comic Sans MS" pitchFamily="4" charset="0"/>
              </a:rPr>
              <a:t>Ulcères cutanés</a:t>
            </a:r>
            <a:endParaRPr lang="fr-FR" altLang="fr-FR" smtClean="0">
              <a:latin typeface="Comic Sans MS" pitchFamily="4" charset="0"/>
            </a:endParaRPr>
          </a:p>
          <a:p>
            <a:pPr eaLnBrk="1" hangingPunct="1"/>
            <a:r>
              <a:rPr lang="fr-FR" altLang="fr-FR" smtClean="0">
                <a:latin typeface="Comic Sans MS" pitchFamily="4" charset="0"/>
              </a:rPr>
              <a:t>Douleur neuropathique:</a:t>
            </a:r>
          </a:p>
          <a:p>
            <a:pPr eaLnBrk="1" hangingPunct="1"/>
            <a:r>
              <a:rPr lang="fr-FR" altLang="fr-FR" sz="2200">
                <a:latin typeface="Comic Sans MS" pitchFamily="4" charset="0"/>
              </a:rPr>
              <a:t>Vaso-occlusion du NP</a:t>
            </a:r>
          </a:p>
          <a:p>
            <a:pPr eaLnBrk="1" hangingPunct="1"/>
            <a:r>
              <a:rPr lang="fr-FR" altLang="fr-FR" sz="2200">
                <a:latin typeface="Comic Sans MS" pitchFamily="4" charset="0"/>
              </a:rPr>
              <a:t>Toxicité ?</a:t>
            </a:r>
          </a:p>
          <a:p>
            <a:pPr eaLnBrk="1" hangingPunct="1"/>
            <a:r>
              <a:rPr lang="fr-FR" altLang="fr-FR" smtClean="0">
                <a:latin typeface="Comic Sans MS" pitchFamily="4" charset="0"/>
              </a:rPr>
              <a:t>Modification SNC</a:t>
            </a:r>
          </a:p>
        </p:txBody>
      </p:sp>
      <p:pic>
        <p:nvPicPr>
          <p:cNvPr id="43012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9840" y="5687157"/>
            <a:ext cx="5955840" cy="85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351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273629"/>
            <a:ext cx="8225280" cy="1140600"/>
          </a:xfrm>
        </p:spPr>
        <p:txBody>
          <a:bodyPr/>
          <a:lstStyle/>
          <a:p>
            <a:pPr>
              <a:tabLst>
                <a:tab pos="0" algn="l"/>
                <a:tab pos="397446" algn="l"/>
                <a:tab pos="803532" algn="l"/>
                <a:tab pos="1211058" algn="l"/>
                <a:tab pos="1615704" algn="l"/>
                <a:tab pos="2023230" algn="l"/>
                <a:tab pos="2429316" algn="l"/>
                <a:tab pos="2835402" algn="l"/>
                <a:tab pos="3241488" algn="l"/>
                <a:tab pos="3646134" algn="l"/>
                <a:tab pos="4053660" algn="l"/>
                <a:tab pos="4459746" algn="l"/>
                <a:tab pos="4861512" algn="l"/>
                <a:tab pos="5269038" algn="l"/>
                <a:tab pos="5675124" algn="l"/>
                <a:tab pos="6082650" algn="l"/>
                <a:tab pos="6487296" algn="l"/>
                <a:tab pos="6894822" algn="l"/>
                <a:tab pos="7299468" algn="l"/>
                <a:tab pos="7704114" algn="l"/>
                <a:tab pos="8111640" algn="l"/>
              </a:tabLst>
            </a:pPr>
            <a:r>
              <a:rPr lang="fr-FR" altLang="fr-FR" smtClean="0">
                <a:latin typeface="Comic Sans MS" pitchFamily="4" charset="0"/>
              </a:rPr>
              <a:t>Traitements de fond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idx="1"/>
          </p:nvPr>
        </p:nvSpPr>
        <p:spPr>
          <a:xfrm>
            <a:off x="456480" y="1604329"/>
            <a:ext cx="8225280" cy="5054931"/>
          </a:xfrm>
        </p:spPr>
        <p:txBody>
          <a:bodyPr/>
          <a:lstStyle/>
          <a:p>
            <a:pPr>
              <a:tabLst>
                <a:tab pos="302404" algn="l"/>
                <a:tab pos="397446" algn="l"/>
                <a:tab pos="803532" algn="l"/>
                <a:tab pos="1211058" algn="l"/>
                <a:tab pos="1615704" algn="l"/>
                <a:tab pos="2023230" algn="l"/>
                <a:tab pos="2429316" algn="l"/>
                <a:tab pos="2835402" algn="l"/>
                <a:tab pos="3241488" algn="l"/>
                <a:tab pos="3646134" algn="l"/>
                <a:tab pos="4053660" algn="l"/>
                <a:tab pos="4459746" algn="l"/>
                <a:tab pos="4861512" algn="l"/>
                <a:tab pos="5269038" algn="l"/>
                <a:tab pos="5675124" algn="l"/>
                <a:tab pos="6082650" algn="l"/>
                <a:tab pos="6487296" algn="l"/>
                <a:tab pos="6894822" algn="l"/>
                <a:tab pos="7299468" algn="l"/>
                <a:tab pos="7704114" algn="l"/>
                <a:tab pos="8111640" algn="l"/>
              </a:tabLst>
            </a:pPr>
            <a:r>
              <a:rPr lang="fr-FR" altLang="fr-FR" smtClean="0">
                <a:latin typeface="Comic Sans MS" pitchFamily="4" charset="0"/>
              </a:rPr>
              <a:t>Mesures générales:</a:t>
            </a:r>
          </a:p>
          <a:p>
            <a:pPr>
              <a:buFontTx/>
              <a:buChar char="-"/>
              <a:tabLst>
                <a:tab pos="302404" algn="l"/>
                <a:tab pos="397446" algn="l"/>
                <a:tab pos="803532" algn="l"/>
                <a:tab pos="1211058" algn="l"/>
                <a:tab pos="1615704" algn="l"/>
                <a:tab pos="2023230" algn="l"/>
                <a:tab pos="2429316" algn="l"/>
                <a:tab pos="2835402" algn="l"/>
                <a:tab pos="3241488" algn="l"/>
                <a:tab pos="3646134" algn="l"/>
                <a:tab pos="4053660" algn="l"/>
                <a:tab pos="4459746" algn="l"/>
                <a:tab pos="4861512" algn="l"/>
                <a:tab pos="5269038" algn="l"/>
                <a:tab pos="5675124" algn="l"/>
                <a:tab pos="6082650" algn="l"/>
                <a:tab pos="6487296" algn="l"/>
                <a:tab pos="6894822" algn="l"/>
                <a:tab pos="7299468" algn="l"/>
                <a:tab pos="7704114" algn="l"/>
                <a:tab pos="8111640" algn="l"/>
              </a:tabLst>
            </a:pPr>
            <a:r>
              <a:rPr lang="fr-FR" altLang="fr-FR" b="0" smtClean="0">
                <a:latin typeface="Comic Sans MS" pitchFamily="4" charset="0"/>
              </a:rPr>
              <a:t>ALD 30</a:t>
            </a:r>
          </a:p>
          <a:p>
            <a:pPr>
              <a:buFontTx/>
              <a:buChar char="-"/>
              <a:tabLst>
                <a:tab pos="302404" algn="l"/>
                <a:tab pos="397446" algn="l"/>
                <a:tab pos="803532" algn="l"/>
                <a:tab pos="1211058" algn="l"/>
                <a:tab pos="1615704" algn="l"/>
                <a:tab pos="2023230" algn="l"/>
                <a:tab pos="2429316" algn="l"/>
                <a:tab pos="2835402" algn="l"/>
                <a:tab pos="3241488" algn="l"/>
                <a:tab pos="3646134" algn="l"/>
                <a:tab pos="4053660" algn="l"/>
                <a:tab pos="4459746" algn="l"/>
                <a:tab pos="4861512" algn="l"/>
                <a:tab pos="5269038" algn="l"/>
                <a:tab pos="5675124" algn="l"/>
                <a:tab pos="6082650" algn="l"/>
                <a:tab pos="6487296" algn="l"/>
                <a:tab pos="6894822" algn="l"/>
                <a:tab pos="7299468" algn="l"/>
                <a:tab pos="7704114" algn="l"/>
                <a:tab pos="8111640" algn="l"/>
              </a:tabLst>
            </a:pPr>
            <a:r>
              <a:rPr lang="fr-FR" altLang="fr-FR" b="0" smtClean="0">
                <a:latin typeface="Comic Sans MS" pitchFamily="4" charset="0"/>
              </a:rPr>
              <a:t>Education thérapeutique </a:t>
            </a:r>
          </a:p>
          <a:p>
            <a:pPr>
              <a:buFontTx/>
              <a:buChar char="-"/>
              <a:tabLst>
                <a:tab pos="302404" algn="l"/>
                <a:tab pos="397446" algn="l"/>
                <a:tab pos="803532" algn="l"/>
                <a:tab pos="1211058" algn="l"/>
                <a:tab pos="1615704" algn="l"/>
                <a:tab pos="2023230" algn="l"/>
                <a:tab pos="2429316" algn="l"/>
                <a:tab pos="2835402" algn="l"/>
                <a:tab pos="3241488" algn="l"/>
                <a:tab pos="3646134" algn="l"/>
                <a:tab pos="4053660" algn="l"/>
                <a:tab pos="4459746" algn="l"/>
                <a:tab pos="4861512" algn="l"/>
                <a:tab pos="5269038" algn="l"/>
                <a:tab pos="5675124" algn="l"/>
                <a:tab pos="6082650" algn="l"/>
                <a:tab pos="6487296" algn="l"/>
                <a:tab pos="6894822" algn="l"/>
                <a:tab pos="7299468" algn="l"/>
                <a:tab pos="7704114" algn="l"/>
                <a:tab pos="8111640" algn="l"/>
              </a:tabLst>
            </a:pPr>
            <a:r>
              <a:rPr lang="fr-FR" altLang="fr-FR" b="0" smtClean="0">
                <a:latin typeface="Comic Sans MS" pitchFamily="4" charset="0"/>
              </a:rPr>
              <a:t>Dépistage</a:t>
            </a:r>
          </a:p>
          <a:p>
            <a:pPr>
              <a:buFontTx/>
              <a:buChar char="-"/>
              <a:tabLst>
                <a:tab pos="302404" algn="l"/>
                <a:tab pos="397446" algn="l"/>
                <a:tab pos="803532" algn="l"/>
                <a:tab pos="1211058" algn="l"/>
                <a:tab pos="1615704" algn="l"/>
                <a:tab pos="2023230" algn="l"/>
                <a:tab pos="2429316" algn="l"/>
                <a:tab pos="2835402" algn="l"/>
                <a:tab pos="3241488" algn="l"/>
                <a:tab pos="3646134" algn="l"/>
                <a:tab pos="4053660" algn="l"/>
                <a:tab pos="4459746" algn="l"/>
                <a:tab pos="4861512" algn="l"/>
                <a:tab pos="5269038" algn="l"/>
                <a:tab pos="5675124" algn="l"/>
                <a:tab pos="6082650" algn="l"/>
                <a:tab pos="6487296" algn="l"/>
                <a:tab pos="6894822" algn="l"/>
                <a:tab pos="7299468" algn="l"/>
                <a:tab pos="7704114" algn="l"/>
                <a:tab pos="8111640" algn="l"/>
              </a:tabLst>
            </a:pPr>
            <a:r>
              <a:rPr lang="fr-FR" altLang="fr-FR" b="0" smtClean="0">
                <a:latin typeface="Comic Sans MS" pitchFamily="4" charset="0"/>
              </a:rPr>
              <a:t>Spéciafoldine 5 mg 1/j</a:t>
            </a:r>
          </a:p>
          <a:p>
            <a:pPr>
              <a:buFontTx/>
              <a:buChar char="-"/>
              <a:tabLst>
                <a:tab pos="302404" algn="l"/>
                <a:tab pos="397446" algn="l"/>
                <a:tab pos="803532" algn="l"/>
                <a:tab pos="1211058" algn="l"/>
                <a:tab pos="1615704" algn="l"/>
                <a:tab pos="2023230" algn="l"/>
                <a:tab pos="2429316" algn="l"/>
                <a:tab pos="2835402" algn="l"/>
                <a:tab pos="3241488" algn="l"/>
                <a:tab pos="3646134" algn="l"/>
                <a:tab pos="4053660" algn="l"/>
                <a:tab pos="4459746" algn="l"/>
                <a:tab pos="4861512" algn="l"/>
                <a:tab pos="5269038" algn="l"/>
                <a:tab pos="5675124" algn="l"/>
                <a:tab pos="6082650" algn="l"/>
                <a:tab pos="6487296" algn="l"/>
                <a:tab pos="6894822" algn="l"/>
                <a:tab pos="7299468" algn="l"/>
                <a:tab pos="7704114" algn="l"/>
                <a:tab pos="8111640" algn="l"/>
              </a:tabLst>
            </a:pPr>
            <a:r>
              <a:rPr lang="fr-FR" altLang="fr-FR" b="0" smtClean="0">
                <a:latin typeface="Comic Sans MS" pitchFamily="4" charset="0"/>
              </a:rPr>
              <a:t>Hydratation</a:t>
            </a:r>
          </a:p>
          <a:p>
            <a:pPr>
              <a:buFontTx/>
              <a:buChar char="-"/>
              <a:tabLst>
                <a:tab pos="302404" algn="l"/>
                <a:tab pos="397446" algn="l"/>
                <a:tab pos="803532" algn="l"/>
                <a:tab pos="1211058" algn="l"/>
                <a:tab pos="1615704" algn="l"/>
                <a:tab pos="2023230" algn="l"/>
                <a:tab pos="2429316" algn="l"/>
                <a:tab pos="2835402" algn="l"/>
                <a:tab pos="3241488" algn="l"/>
                <a:tab pos="3646134" algn="l"/>
                <a:tab pos="4053660" algn="l"/>
                <a:tab pos="4459746" algn="l"/>
                <a:tab pos="4861512" algn="l"/>
                <a:tab pos="5269038" algn="l"/>
                <a:tab pos="5675124" algn="l"/>
                <a:tab pos="6082650" algn="l"/>
                <a:tab pos="6487296" algn="l"/>
                <a:tab pos="6894822" algn="l"/>
                <a:tab pos="7299468" algn="l"/>
                <a:tab pos="7704114" algn="l"/>
                <a:tab pos="8111640" algn="l"/>
              </a:tabLst>
            </a:pPr>
            <a:r>
              <a:rPr lang="fr-FR" altLang="fr-FR" b="0" smtClean="0">
                <a:latin typeface="Comic Sans MS" pitchFamily="4" charset="0"/>
              </a:rPr>
              <a:t>Vaccinations</a:t>
            </a:r>
          </a:p>
          <a:p>
            <a:pPr>
              <a:buFontTx/>
              <a:buChar char="-"/>
              <a:tabLst>
                <a:tab pos="302404" algn="l"/>
                <a:tab pos="397446" algn="l"/>
                <a:tab pos="803532" algn="l"/>
                <a:tab pos="1211058" algn="l"/>
                <a:tab pos="1615704" algn="l"/>
                <a:tab pos="2023230" algn="l"/>
                <a:tab pos="2429316" algn="l"/>
                <a:tab pos="2835402" algn="l"/>
                <a:tab pos="3241488" algn="l"/>
                <a:tab pos="3646134" algn="l"/>
                <a:tab pos="4053660" algn="l"/>
                <a:tab pos="4459746" algn="l"/>
                <a:tab pos="4861512" algn="l"/>
                <a:tab pos="5269038" algn="l"/>
                <a:tab pos="5675124" algn="l"/>
                <a:tab pos="6082650" algn="l"/>
                <a:tab pos="6487296" algn="l"/>
                <a:tab pos="6894822" algn="l"/>
                <a:tab pos="7299468" algn="l"/>
                <a:tab pos="7704114" algn="l"/>
                <a:tab pos="8111640" algn="l"/>
              </a:tabLst>
            </a:pPr>
            <a:r>
              <a:rPr lang="fr-FR" altLang="fr-FR" b="0" smtClean="0">
                <a:latin typeface="Comic Sans MS" pitchFamily="4" charset="0"/>
              </a:rPr>
              <a:t>Traitement de 1</a:t>
            </a:r>
            <a:r>
              <a:rPr lang="fr-FR" altLang="fr-FR" b="0" baseline="33000" smtClean="0">
                <a:latin typeface="Comic Sans MS" pitchFamily="4" charset="0"/>
              </a:rPr>
              <a:t>ère</a:t>
            </a:r>
            <a:r>
              <a:rPr lang="fr-FR" altLang="fr-FR" b="0" smtClean="0">
                <a:latin typeface="Comic Sans MS" pitchFamily="4" charset="0"/>
              </a:rPr>
              <a:t> intention CVO</a:t>
            </a:r>
          </a:p>
          <a:p>
            <a:pPr algn="ctr">
              <a:buNone/>
              <a:tabLst>
                <a:tab pos="302404" algn="l"/>
                <a:tab pos="397446" algn="l"/>
                <a:tab pos="803532" algn="l"/>
                <a:tab pos="1211058" algn="l"/>
                <a:tab pos="1615704" algn="l"/>
                <a:tab pos="2023230" algn="l"/>
                <a:tab pos="2429316" algn="l"/>
                <a:tab pos="2835402" algn="l"/>
                <a:tab pos="3241488" algn="l"/>
                <a:tab pos="3646134" algn="l"/>
                <a:tab pos="4053660" algn="l"/>
                <a:tab pos="4459746" algn="l"/>
                <a:tab pos="4861512" algn="l"/>
                <a:tab pos="5269038" algn="l"/>
                <a:tab pos="5675124" algn="l"/>
                <a:tab pos="6082650" algn="l"/>
                <a:tab pos="6487296" algn="l"/>
                <a:tab pos="6894822" algn="l"/>
                <a:tab pos="7299468" algn="l"/>
                <a:tab pos="7704114" algn="l"/>
                <a:tab pos="8111640" algn="l"/>
              </a:tabLst>
            </a:pPr>
            <a:r>
              <a:rPr lang="fr-FR" altLang="fr-FR" smtClean="0">
                <a:latin typeface="Comic Sans MS" pitchFamily="4" charset="0"/>
              </a:rPr>
              <a:t>-&gt; Jamais de morphiniques au domicile</a:t>
            </a:r>
          </a:p>
          <a:p>
            <a:pPr>
              <a:tabLst>
                <a:tab pos="302404" algn="l"/>
                <a:tab pos="397446" algn="l"/>
                <a:tab pos="803532" algn="l"/>
                <a:tab pos="1211058" algn="l"/>
                <a:tab pos="1615704" algn="l"/>
                <a:tab pos="2023230" algn="l"/>
                <a:tab pos="2429316" algn="l"/>
                <a:tab pos="2835402" algn="l"/>
                <a:tab pos="3241488" algn="l"/>
                <a:tab pos="3646134" algn="l"/>
                <a:tab pos="4053660" algn="l"/>
                <a:tab pos="4459746" algn="l"/>
                <a:tab pos="4861512" algn="l"/>
                <a:tab pos="5269038" algn="l"/>
                <a:tab pos="5675124" algn="l"/>
                <a:tab pos="6082650" algn="l"/>
                <a:tab pos="6487296" algn="l"/>
                <a:tab pos="6894822" algn="l"/>
                <a:tab pos="7299468" algn="l"/>
                <a:tab pos="7704114" algn="l"/>
                <a:tab pos="8111640" algn="l"/>
              </a:tabLst>
            </a:pPr>
            <a:endParaRPr lang="fr-FR" altLang="fr-FR" smtClean="0">
              <a:latin typeface="Comic Sans MS" pitchFamily="4" charset="0"/>
            </a:endParaRPr>
          </a:p>
          <a:p>
            <a:pPr>
              <a:tabLst>
                <a:tab pos="302404" algn="l"/>
                <a:tab pos="397446" algn="l"/>
                <a:tab pos="803532" algn="l"/>
                <a:tab pos="1211058" algn="l"/>
                <a:tab pos="1615704" algn="l"/>
                <a:tab pos="2023230" algn="l"/>
                <a:tab pos="2429316" algn="l"/>
                <a:tab pos="2835402" algn="l"/>
                <a:tab pos="3241488" algn="l"/>
                <a:tab pos="3646134" algn="l"/>
                <a:tab pos="4053660" algn="l"/>
                <a:tab pos="4459746" algn="l"/>
                <a:tab pos="4861512" algn="l"/>
                <a:tab pos="5269038" algn="l"/>
                <a:tab pos="5675124" algn="l"/>
                <a:tab pos="6082650" algn="l"/>
                <a:tab pos="6487296" algn="l"/>
                <a:tab pos="6894822" algn="l"/>
                <a:tab pos="7299468" algn="l"/>
                <a:tab pos="7704114" algn="l"/>
                <a:tab pos="8111640" algn="l"/>
              </a:tabLst>
            </a:pPr>
            <a:endParaRPr lang="fr-FR" altLang="fr-FR" smtClean="0">
              <a:latin typeface="Comic Sans MS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2135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Apport de la biologie	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b="0" dirty="0" smtClean="0">
                <a:latin typeface="Comic Sans MS" pitchFamily="66" charset="0"/>
              </a:rPr>
              <a:t>Anomalie cytologiques</a:t>
            </a:r>
          </a:p>
          <a:p>
            <a:pPr marL="0" indent="0">
              <a:buNone/>
            </a:pPr>
            <a:r>
              <a:rPr lang="fr-FR" sz="2000" b="0" dirty="0" smtClean="0">
                <a:latin typeface="Comic Sans MS" pitchFamily="66" charset="0"/>
              </a:rPr>
              <a:t>Inclusions cytoplasmiques: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2000" dirty="0" smtClean="0">
                <a:latin typeface="Comic Sans MS" pitchFamily="66" charset="0"/>
              </a:rPr>
              <a:t>Corps de </a:t>
            </a:r>
            <a:r>
              <a:rPr lang="fr-FR" sz="2000" dirty="0" err="1" smtClean="0">
                <a:latin typeface="Comic Sans MS" pitchFamily="66" charset="0"/>
              </a:rPr>
              <a:t>Howell</a:t>
            </a:r>
            <a:r>
              <a:rPr lang="fr-FR" sz="2000" dirty="0" smtClean="0">
                <a:latin typeface="Comic Sans MS" pitchFamily="66" charset="0"/>
              </a:rPr>
              <a:t>-Jolly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2000" dirty="0" smtClean="0">
                <a:latin typeface="Comic Sans MS" pitchFamily="66" charset="0"/>
              </a:rPr>
              <a:t>Ponctuations basophiles: </a:t>
            </a:r>
            <a:r>
              <a:rPr lang="fr-FR" sz="2000" b="0" dirty="0" smtClean="0">
                <a:latin typeface="Comic Sans MS" pitchFamily="66" charset="0"/>
              </a:rPr>
              <a:t>Thal </a:t>
            </a:r>
            <a:r>
              <a:rPr lang="fr-FR" sz="2000" b="0" dirty="0" err="1" smtClean="0">
                <a:latin typeface="Comic Sans MS" pitchFamily="66" charset="0"/>
              </a:rPr>
              <a:t>Hb</a:t>
            </a:r>
            <a:r>
              <a:rPr lang="fr-FR" sz="2000" b="0" dirty="0" smtClean="0">
                <a:latin typeface="Comic Sans MS" pitchFamily="66" charset="0"/>
              </a:rPr>
              <a:t> instables, déficit en PFK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2000" dirty="0" smtClean="0">
                <a:latin typeface="Comic Sans MS" pitchFamily="66" charset="0"/>
              </a:rPr>
              <a:t>Corps de </a:t>
            </a:r>
            <a:r>
              <a:rPr lang="fr-FR" sz="2000" dirty="0" err="1" smtClean="0">
                <a:latin typeface="Comic Sans MS" pitchFamily="66" charset="0"/>
              </a:rPr>
              <a:t>Pappenheimer</a:t>
            </a:r>
            <a:r>
              <a:rPr lang="fr-FR" sz="2000" b="0" dirty="0" smtClean="0">
                <a:latin typeface="Comic Sans MS" pitchFamily="66" charset="0"/>
              </a:rPr>
              <a:t>: </a:t>
            </a:r>
            <a:r>
              <a:rPr lang="fr-FR" sz="2000" b="0" dirty="0" err="1" smtClean="0">
                <a:latin typeface="Comic Sans MS" pitchFamily="66" charset="0"/>
              </a:rPr>
              <a:t>sidéroblastiques</a:t>
            </a:r>
            <a:r>
              <a:rPr lang="fr-FR" sz="2000" b="0" dirty="0" smtClean="0">
                <a:latin typeface="Comic Sans MS" pitchFamily="66" charset="0"/>
              </a:rPr>
              <a:t> congénitale, thalassémiques ou drépanocytaires splénectomisés</a:t>
            </a:r>
            <a:endParaRPr lang="fr-FR" sz="2000" b="0" dirty="0">
              <a:latin typeface="Comic Sans MS" pitchFamily="66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2000" dirty="0" smtClean="0">
                <a:latin typeface="Comic Sans MS" pitchFamily="66" charset="0"/>
              </a:rPr>
              <a:t>Corps de Heinz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fr-FR" sz="2000" dirty="0" smtClean="0">
                <a:latin typeface="Comic Sans MS" pitchFamily="66" charset="0"/>
              </a:rPr>
              <a:t>Inclusions d’</a:t>
            </a:r>
            <a:r>
              <a:rPr lang="fr-FR" sz="2000" dirty="0" err="1" smtClean="0">
                <a:latin typeface="Comic Sans MS" pitchFamily="66" charset="0"/>
              </a:rPr>
              <a:t>HbH</a:t>
            </a:r>
            <a:endParaRPr lang="fr-FR" sz="200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fr-FR" sz="2000" b="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fr-FR" sz="2000" b="0" dirty="0" smtClean="0">
              <a:latin typeface="Comic Sans MS" pitchFamily="66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56787"/>
            <a:ext cx="1719263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2779" y="1700808"/>
            <a:ext cx="1222279" cy="120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7067" y="5054481"/>
            <a:ext cx="941834" cy="91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575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273629"/>
            <a:ext cx="8225280" cy="1140600"/>
          </a:xfrm>
        </p:spPr>
        <p:txBody>
          <a:bodyPr/>
          <a:lstStyle/>
          <a:p>
            <a:pPr>
              <a:tabLst>
                <a:tab pos="0" algn="l"/>
                <a:tab pos="398886" algn="l"/>
                <a:tab pos="806412" algn="l"/>
                <a:tab pos="1213938" algn="l"/>
                <a:tab pos="1620024" algn="l"/>
                <a:tab pos="2028990" algn="l"/>
                <a:tab pos="2436516" algn="l"/>
                <a:tab pos="2844042" algn="l"/>
                <a:tab pos="3250128" algn="l"/>
                <a:tab pos="3656214" algn="l"/>
                <a:tab pos="4065180" algn="l"/>
                <a:tab pos="4471266" algn="l"/>
                <a:tab pos="4875912" algn="l"/>
                <a:tab pos="5283438" algn="l"/>
                <a:tab pos="5692404" algn="l"/>
                <a:tab pos="6098490" algn="l"/>
                <a:tab pos="6506016" algn="l"/>
                <a:tab pos="6913542" algn="l"/>
                <a:tab pos="7318188" algn="l"/>
                <a:tab pos="7727154" algn="l"/>
                <a:tab pos="8134680" algn="l"/>
              </a:tabLst>
            </a:pPr>
            <a:r>
              <a:rPr lang="fr-FR" altLang="fr-FR" smtClean="0">
                <a:latin typeface="Comic Sans MS" pitchFamily="4" charset="0"/>
              </a:rPr>
              <a:t>Traitements de fond </a:t>
            </a:r>
          </a:p>
        </p:txBody>
      </p:sp>
      <p:sp>
        <p:nvSpPr>
          <p:cNvPr id="48131" name="Rectangle 2"/>
          <p:cNvSpPr>
            <a:spLocks noGrp="1" noChangeArrowheads="1"/>
          </p:cNvSpPr>
          <p:nvPr>
            <p:ph idx="1"/>
          </p:nvPr>
        </p:nvSpPr>
        <p:spPr>
          <a:xfrm>
            <a:off x="456480" y="1604329"/>
            <a:ext cx="8225280" cy="4444307"/>
          </a:xfrm>
        </p:spPr>
        <p:txBody>
          <a:bodyPr/>
          <a:lstStyle/>
          <a:p>
            <a:pPr defTabSz="452167">
              <a:buNone/>
              <a:tabLst>
                <a:tab pos="303845" algn="l"/>
                <a:tab pos="398886" algn="l"/>
                <a:tab pos="807852" algn="l"/>
                <a:tab pos="1215378" algn="l"/>
                <a:tab pos="1621464" algn="l"/>
                <a:tab pos="2028990" algn="l"/>
                <a:tab pos="2436516" algn="l"/>
                <a:tab pos="2844042" algn="l"/>
                <a:tab pos="3250128" algn="l"/>
                <a:tab pos="3657654" algn="l"/>
                <a:tab pos="4066620" algn="l"/>
                <a:tab pos="4472706" algn="l"/>
                <a:tab pos="4877352" algn="l"/>
                <a:tab pos="5284878" algn="l"/>
                <a:tab pos="5692404" algn="l"/>
                <a:tab pos="6098490" algn="l"/>
                <a:tab pos="6506016" algn="l"/>
                <a:tab pos="6913542" algn="l"/>
                <a:tab pos="7319628" algn="l"/>
                <a:tab pos="7728595" algn="l"/>
                <a:tab pos="8136120" algn="l"/>
              </a:tabLst>
            </a:pPr>
            <a:r>
              <a:rPr lang="fr-FR" altLang="fr-FR" smtClean="0">
                <a:latin typeface="Comic Sans MS" pitchFamily="4" charset="0"/>
              </a:rPr>
              <a:t>Traitement curatif:</a:t>
            </a:r>
          </a:p>
          <a:p>
            <a:pPr defTabSz="452167">
              <a:buNone/>
              <a:tabLst>
                <a:tab pos="303845" algn="l"/>
                <a:tab pos="398886" algn="l"/>
                <a:tab pos="807852" algn="l"/>
                <a:tab pos="1215378" algn="l"/>
                <a:tab pos="1621464" algn="l"/>
                <a:tab pos="2028990" algn="l"/>
                <a:tab pos="2436516" algn="l"/>
                <a:tab pos="2844042" algn="l"/>
                <a:tab pos="3250128" algn="l"/>
                <a:tab pos="3657654" algn="l"/>
                <a:tab pos="4066620" algn="l"/>
                <a:tab pos="4472706" algn="l"/>
                <a:tab pos="4877352" algn="l"/>
                <a:tab pos="5284878" algn="l"/>
                <a:tab pos="5692404" algn="l"/>
                <a:tab pos="6098490" algn="l"/>
                <a:tab pos="6506016" algn="l"/>
                <a:tab pos="6913542" algn="l"/>
                <a:tab pos="7319628" algn="l"/>
                <a:tab pos="7728595" algn="l"/>
                <a:tab pos="8136120" algn="l"/>
              </a:tabLst>
            </a:pPr>
            <a:r>
              <a:rPr lang="fr-FR" altLang="fr-FR" smtClean="0">
                <a:latin typeface="Comic Sans MS" pitchFamily="4" charset="0"/>
              </a:rPr>
              <a:t>Greffe de moelle osseuse</a:t>
            </a:r>
          </a:p>
          <a:p>
            <a:pPr defTabSz="452167">
              <a:buNone/>
              <a:tabLst>
                <a:tab pos="303845" algn="l"/>
                <a:tab pos="398886" algn="l"/>
                <a:tab pos="807852" algn="l"/>
                <a:tab pos="1215378" algn="l"/>
                <a:tab pos="1621464" algn="l"/>
                <a:tab pos="2028990" algn="l"/>
                <a:tab pos="2436516" algn="l"/>
                <a:tab pos="2844042" algn="l"/>
                <a:tab pos="3250128" algn="l"/>
                <a:tab pos="3657654" algn="l"/>
                <a:tab pos="4066620" algn="l"/>
                <a:tab pos="4472706" algn="l"/>
                <a:tab pos="4877352" algn="l"/>
                <a:tab pos="5284878" algn="l"/>
                <a:tab pos="5692404" algn="l"/>
                <a:tab pos="6098490" algn="l"/>
                <a:tab pos="6506016" algn="l"/>
                <a:tab pos="6913542" algn="l"/>
                <a:tab pos="7319628" algn="l"/>
                <a:tab pos="7728595" algn="l"/>
                <a:tab pos="8136120" algn="l"/>
              </a:tabLst>
            </a:pPr>
            <a:endParaRPr lang="fr-FR" altLang="fr-FR" smtClean="0">
              <a:latin typeface="Comic Sans MS" pitchFamily="4" charset="0"/>
            </a:endParaRPr>
          </a:p>
          <a:p>
            <a:pPr defTabSz="452167">
              <a:buNone/>
              <a:tabLst>
                <a:tab pos="303845" algn="l"/>
                <a:tab pos="398886" algn="l"/>
                <a:tab pos="807852" algn="l"/>
                <a:tab pos="1215378" algn="l"/>
                <a:tab pos="1621464" algn="l"/>
                <a:tab pos="2028990" algn="l"/>
                <a:tab pos="2436516" algn="l"/>
                <a:tab pos="2844042" algn="l"/>
                <a:tab pos="3250128" algn="l"/>
                <a:tab pos="3657654" algn="l"/>
                <a:tab pos="4066620" algn="l"/>
                <a:tab pos="4472706" algn="l"/>
                <a:tab pos="4877352" algn="l"/>
                <a:tab pos="5284878" algn="l"/>
                <a:tab pos="5692404" algn="l"/>
                <a:tab pos="6098490" algn="l"/>
                <a:tab pos="6506016" algn="l"/>
                <a:tab pos="6913542" algn="l"/>
                <a:tab pos="7319628" algn="l"/>
                <a:tab pos="7728595" algn="l"/>
                <a:tab pos="8136120" algn="l"/>
              </a:tabLst>
            </a:pPr>
            <a:r>
              <a:rPr lang="fr-FR" altLang="fr-FR" smtClean="0">
                <a:latin typeface="Comic Sans MS" pitchFamily="4" charset="0"/>
              </a:rPr>
              <a:t>Donneur haplo identique</a:t>
            </a:r>
          </a:p>
          <a:p>
            <a:pPr defTabSz="452167">
              <a:buNone/>
              <a:tabLst>
                <a:tab pos="303845" algn="l"/>
                <a:tab pos="398886" algn="l"/>
                <a:tab pos="807852" algn="l"/>
                <a:tab pos="1215378" algn="l"/>
                <a:tab pos="1621464" algn="l"/>
                <a:tab pos="2028990" algn="l"/>
                <a:tab pos="2436516" algn="l"/>
                <a:tab pos="2844042" algn="l"/>
                <a:tab pos="3250128" algn="l"/>
                <a:tab pos="3657654" algn="l"/>
                <a:tab pos="4066620" algn="l"/>
                <a:tab pos="4472706" algn="l"/>
                <a:tab pos="4877352" algn="l"/>
                <a:tab pos="5284878" algn="l"/>
                <a:tab pos="5692404" algn="l"/>
                <a:tab pos="6098490" algn="l"/>
                <a:tab pos="6506016" algn="l"/>
                <a:tab pos="6913542" algn="l"/>
                <a:tab pos="7319628" algn="l"/>
                <a:tab pos="7728595" algn="l"/>
                <a:tab pos="8136120" algn="l"/>
              </a:tabLst>
            </a:pPr>
            <a:r>
              <a:rPr lang="fr-FR" altLang="fr-FR" smtClean="0">
                <a:latin typeface="Comic Sans MS" pitchFamily="4" charset="0"/>
              </a:rPr>
              <a:t>Survie sans événement &gt; 95% à 5 ans</a:t>
            </a:r>
          </a:p>
          <a:p>
            <a:pPr defTabSz="452167">
              <a:buNone/>
              <a:tabLst>
                <a:tab pos="303845" algn="l"/>
                <a:tab pos="398886" algn="l"/>
                <a:tab pos="807852" algn="l"/>
                <a:tab pos="1215378" algn="l"/>
                <a:tab pos="1621464" algn="l"/>
                <a:tab pos="2028990" algn="l"/>
                <a:tab pos="2436516" algn="l"/>
                <a:tab pos="2844042" algn="l"/>
                <a:tab pos="3250128" algn="l"/>
                <a:tab pos="3657654" algn="l"/>
                <a:tab pos="4066620" algn="l"/>
                <a:tab pos="4472706" algn="l"/>
                <a:tab pos="4877352" algn="l"/>
                <a:tab pos="5284878" algn="l"/>
                <a:tab pos="5692404" algn="l"/>
                <a:tab pos="6098490" algn="l"/>
                <a:tab pos="6506016" algn="l"/>
                <a:tab pos="6913542" algn="l"/>
                <a:tab pos="7319628" algn="l"/>
                <a:tab pos="7728595" algn="l"/>
                <a:tab pos="8136120" algn="l"/>
              </a:tabLst>
            </a:pPr>
            <a:r>
              <a:rPr lang="fr-FR" altLang="fr-FR" smtClean="0">
                <a:latin typeface="Comic Sans MS" pitchFamily="4" charset="0"/>
              </a:rPr>
              <a:t>Facteur limitant: âge</a:t>
            </a:r>
          </a:p>
          <a:p>
            <a:pPr defTabSz="452167">
              <a:buNone/>
              <a:tabLst>
                <a:tab pos="303845" algn="l"/>
                <a:tab pos="398886" algn="l"/>
                <a:tab pos="807852" algn="l"/>
                <a:tab pos="1215378" algn="l"/>
                <a:tab pos="1621464" algn="l"/>
                <a:tab pos="2028990" algn="l"/>
                <a:tab pos="2436516" algn="l"/>
                <a:tab pos="2844042" algn="l"/>
                <a:tab pos="3250128" algn="l"/>
                <a:tab pos="3657654" algn="l"/>
                <a:tab pos="4066620" algn="l"/>
                <a:tab pos="4472706" algn="l"/>
                <a:tab pos="4877352" algn="l"/>
                <a:tab pos="5284878" algn="l"/>
                <a:tab pos="5692404" algn="l"/>
                <a:tab pos="6098490" algn="l"/>
                <a:tab pos="6506016" algn="l"/>
                <a:tab pos="6913542" algn="l"/>
                <a:tab pos="7319628" algn="l"/>
                <a:tab pos="7728595" algn="l"/>
                <a:tab pos="8136120" algn="l"/>
              </a:tabLst>
            </a:pPr>
            <a:endParaRPr lang="fr-FR" altLang="fr-FR" smtClean="0">
              <a:latin typeface="Comic Sans MS" pitchFamily="4" charset="0"/>
            </a:endParaRPr>
          </a:p>
          <a:p>
            <a:pPr defTabSz="452167">
              <a:buNone/>
              <a:tabLst>
                <a:tab pos="303845" algn="l"/>
                <a:tab pos="398886" algn="l"/>
                <a:tab pos="807852" algn="l"/>
                <a:tab pos="1215378" algn="l"/>
                <a:tab pos="1621464" algn="l"/>
                <a:tab pos="2028990" algn="l"/>
                <a:tab pos="2436516" algn="l"/>
                <a:tab pos="2844042" algn="l"/>
                <a:tab pos="3250128" algn="l"/>
                <a:tab pos="3657654" algn="l"/>
                <a:tab pos="4066620" algn="l"/>
                <a:tab pos="4472706" algn="l"/>
                <a:tab pos="4877352" algn="l"/>
                <a:tab pos="5284878" algn="l"/>
                <a:tab pos="5692404" algn="l"/>
                <a:tab pos="6098490" algn="l"/>
                <a:tab pos="6506016" algn="l"/>
                <a:tab pos="6913542" algn="l"/>
                <a:tab pos="7319628" algn="l"/>
                <a:tab pos="7728595" algn="l"/>
                <a:tab pos="8136120" algn="l"/>
              </a:tabLst>
            </a:pPr>
            <a:r>
              <a:rPr lang="fr-FR" altLang="fr-FR" smtClean="0">
                <a:latin typeface="Comic Sans MS" pitchFamily="4" charset="0"/>
              </a:rPr>
              <a:t>Thérapie génique</a:t>
            </a:r>
          </a:p>
          <a:p>
            <a:pPr defTabSz="452167">
              <a:buNone/>
              <a:tabLst>
                <a:tab pos="303845" algn="l"/>
                <a:tab pos="398886" algn="l"/>
                <a:tab pos="807852" algn="l"/>
                <a:tab pos="1215378" algn="l"/>
                <a:tab pos="1621464" algn="l"/>
                <a:tab pos="2028990" algn="l"/>
                <a:tab pos="2436516" algn="l"/>
                <a:tab pos="2844042" algn="l"/>
                <a:tab pos="3250128" algn="l"/>
                <a:tab pos="3657654" algn="l"/>
                <a:tab pos="4066620" algn="l"/>
                <a:tab pos="4472706" algn="l"/>
                <a:tab pos="4877352" algn="l"/>
                <a:tab pos="5284878" algn="l"/>
                <a:tab pos="5692404" algn="l"/>
                <a:tab pos="6098490" algn="l"/>
                <a:tab pos="6506016" algn="l"/>
                <a:tab pos="6913542" algn="l"/>
                <a:tab pos="7319628" algn="l"/>
                <a:tab pos="7728595" algn="l"/>
                <a:tab pos="8136120" algn="l"/>
              </a:tabLst>
            </a:pPr>
            <a:endParaRPr lang="fr-FR" altLang="fr-FR" smtClean="0">
              <a:latin typeface="Comic Sans MS" pitchFamily="4" charset="0"/>
            </a:endParaRPr>
          </a:p>
          <a:p>
            <a:pPr defTabSz="452167">
              <a:buNone/>
              <a:tabLst>
                <a:tab pos="303845" algn="l"/>
                <a:tab pos="398886" algn="l"/>
                <a:tab pos="807852" algn="l"/>
                <a:tab pos="1215378" algn="l"/>
                <a:tab pos="1621464" algn="l"/>
                <a:tab pos="2028990" algn="l"/>
                <a:tab pos="2436516" algn="l"/>
                <a:tab pos="2844042" algn="l"/>
                <a:tab pos="3250128" algn="l"/>
                <a:tab pos="3657654" algn="l"/>
                <a:tab pos="4066620" algn="l"/>
                <a:tab pos="4472706" algn="l"/>
                <a:tab pos="4877352" algn="l"/>
                <a:tab pos="5284878" algn="l"/>
                <a:tab pos="5692404" algn="l"/>
                <a:tab pos="6098490" algn="l"/>
                <a:tab pos="6506016" algn="l"/>
                <a:tab pos="6913542" algn="l"/>
                <a:tab pos="7319628" algn="l"/>
                <a:tab pos="7728595" algn="l"/>
                <a:tab pos="8136120" algn="l"/>
              </a:tabLst>
            </a:pPr>
            <a:endParaRPr lang="fr-FR" altLang="fr-FR" smtClean="0">
              <a:latin typeface="Comic Sans MS" pitchFamily="4" charset="0"/>
            </a:endParaRPr>
          </a:p>
          <a:p>
            <a:pPr defTabSz="452167">
              <a:buNone/>
              <a:tabLst>
                <a:tab pos="303845" algn="l"/>
                <a:tab pos="398886" algn="l"/>
                <a:tab pos="807852" algn="l"/>
                <a:tab pos="1215378" algn="l"/>
                <a:tab pos="1621464" algn="l"/>
                <a:tab pos="2028990" algn="l"/>
                <a:tab pos="2436516" algn="l"/>
                <a:tab pos="2844042" algn="l"/>
                <a:tab pos="3250128" algn="l"/>
                <a:tab pos="3657654" algn="l"/>
                <a:tab pos="4066620" algn="l"/>
                <a:tab pos="4472706" algn="l"/>
                <a:tab pos="4877352" algn="l"/>
                <a:tab pos="5284878" algn="l"/>
                <a:tab pos="5692404" algn="l"/>
                <a:tab pos="6098490" algn="l"/>
                <a:tab pos="6506016" algn="l"/>
                <a:tab pos="6913542" algn="l"/>
                <a:tab pos="7319628" algn="l"/>
                <a:tab pos="7728595" algn="l"/>
                <a:tab pos="8136120" algn="l"/>
              </a:tabLst>
            </a:pPr>
            <a:endParaRPr lang="fr-FR" altLang="fr-FR" smtClean="0">
              <a:latin typeface="Comic Sans MS" pitchFamily="4" charset="0"/>
            </a:endParaRPr>
          </a:p>
          <a:p>
            <a:pPr defTabSz="452167">
              <a:buNone/>
              <a:tabLst>
                <a:tab pos="303845" algn="l"/>
                <a:tab pos="398886" algn="l"/>
                <a:tab pos="807852" algn="l"/>
                <a:tab pos="1215378" algn="l"/>
                <a:tab pos="1621464" algn="l"/>
                <a:tab pos="2028990" algn="l"/>
                <a:tab pos="2436516" algn="l"/>
                <a:tab pos="2844042" algn="l"/>
                <a:tab pos="3250128" algn="l"/>
                <a:tab pos="3657654" algn="l"/>
                <a:tab pos="4066620" algn="l"/>
                <a:tab pos="4472706" algn="l"/>
                <a:tab pos="4877352" algn="l"/>
                <a:tab pos="5284878" algn="l"/>
                <a:tab pos="5692404" algn="l"/>
                <a:tab pos="6098490" algn="l"/>
                <a:tab pos="6506016" algn="l"/>
                <a:tab pos="6913542" algn="l"/>
                <a:tab pos="7319628" algn="l"/>
                <a:tab pos="7728595" algn="l"/>
                <a:tab pos="8136120" algn="l"/>
              </a:tabLst>
            </a:pPr>
            <a:endParaRPr lang="fr-FR" altLang="fr-FR" smtClean="0">
              <a:latin typeface="Comic Sans MS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882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3"/>
            <a:ext cx="8225280" cy="1059951"/>
          </a:xfrm>
        </p:spPr>
        <p:txBody>
          <a:bodyPr/>
          <a:lstStyle/>
          <a:p>
            <a:pPr>
              <a:tabLst>
                <a:tab pos="0" algn="l"/>
                <a:tab pos="398886" algn="l"/>
                <a:tab pos="806412" algn="l"/>
                <a:tab pos="1213938" algn="l"/>
                <a:tab pos="1620024" algn="l"/>
                <a:tab pos="2028990" algn="l"/>
                <a:tab pos="2436516" algn="l"/>
                <a:tab pos="2844042" algn="l"/>
                <a:tab pos="3250128" algn="l"/>
                <a:tab pos="3656214" algn="l"/>
                <a:tab pos="4065180" algn="l"/>
                <a:tab pos="4471266" algn="l"/>
                <a:tab pos="4877352" algn="l"/>
                <a:tab pos="5284878" algn="l"/>
                <a:tab pos="5693844" algn="l"/>
                <a:tab pos="6099930" algn="l"/>
                <a:tab pos="6507456" algn="l"/>
                <a:tab pos="6914982" algn="l"/>
                <a:tab pos="7319628" algn="l"/>
                <a:tab pos="7728595" algn="l"/>
                <a:tab pos="8136120" algn="l"/>
              </a:tabLst>
            </a:pPr>
            <a:r>
              <a:rPr lang="fr-FR" altLang="fr-FR" smtClean="0">
                <a:latin typeface="Comic Sans MS" pitchFamily="4" charset="0"/>
              </a:rPr>
              <a:t>Traitements de fond 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idx="1"/>
          </p:nvPr>
        </p:nvSpPr>
        <p:spPr>
          <a:xfrm>
            <a:off x="552961" y="1447353"/>
            <a:ext cx="8223840" cy="5054931"/>
          </a:xfrm>
        </p:spPr>
        <p:txBody>
          <a:bodyPr/>
          <a:lstStyle/>
          <a:p>
            <a:pPr defTabSz="453607">
              <a:tabLst>
                <a:tab pos="306725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7956" algn="l"/>
                <a:tab pos="2845482" algn="l"/>
                <a:tab pos="3253008" algn="l"/>
                <a:tab pos="3659094" algn="l"/>
                <a:tab pos="4066620" algn="l"/>
                <a:tab pos="4474146" algn="l"/>
                <a:tab pos="4880232" algn="l"/>
                <a:tab pos="5287758" algn="l"/>
                <a:tab pos="5695284" algn="l"/>
                <a:tab pos="6102810" algn="l"/>
                <a:tab pos="6510337" algn="l"/>
                <a:tab pos="6917862" algn="l"/>
                <a:tab pos="7322509" algn="l"/>
                <a:tab pos="7730034" algn="l"/>
                <a:tab pos="8137561" algn="l"/>
              </a:tabLst>
            </a:pPr>
            <a:r>
              <a:rPr lang="fr-FR" altLang="fr-FR" sz="2200">
                <a:latin typeface="Comic Sans MS" pitchFamily="4" charset="0"/>
              </a:rPr>
              <a:t>Hydroxyurée (Hydréa ®, Siklos®):</a:t>
            </a:r>
          </a:p>
          <a:p>
            <a:pPr defTabSz="453607">
              <a:tabLst>
                <a:tab pos="306725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7956" algn="l"/>
                <a:tab pos="2845482" algn="l"/>
                <a:tab pos="3253008" algn="l"/>
                <a:tab pos="3659094" algn="l"/>
                <a:tab pos="4066620" algn="l"/>
                <a:tab pos="4474146" algn="l"/>
                <a:tab pos="4880232" algn="l"/>
                <a:tab pos="5287758" algn="l"/>
                <a:tab pos="5695284" algn="l"/>
                <a:tab pos="6102810" algn="l"/>
                <a:tab pos="6510337" algn="l"/>
                <a:tab pos="6917862" algn="l"/>
                <a:tab pos="7322509" algn="l"/>
                <a:tab pos="7730034" algn="l"/>
                <a:tab pos="8137561" algn="l"/>
              </a:tabLst>
            </a:pPr>
            <a:r>
              <a:rPr lang="fr-FR" altLang="fr-FR" sz="2200">
                <a:latin typeface="Comic Sans MS" pitchFamily="4" charset="0"/>
              </a:rPr>
              <a:t>Indications:</a:t>
            </a:r>
          </a:p>
          <a:p>
            <a:pPr defTabSz="453607">
              <a:buNone/>
              <a:tabLst>
                <a:tab pos="306725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7956" algn="l"/>
                <a:tab pos="2845482" algn="l"/>
                <a:tab pos="3253008" algn="l"/>
                <a:tab pos="3659094" algn="l"/>
                <a:tab pos="4066620" algn="l"/>
                <a:tab pos="4474146" algn="l"/>
                <a:tab pos="4880232" algn="l"/>
                <a:tab pos="5287758" algn="l"/>
                <a:tab pos="5695284" algn="l"/>
                <a:tab pos="6102810" algn="l"/>
                <a:tab pos="6510337" algn="l"/>
                <a:tab pos="6917862" algn="l"/>
                <a:tab pos="7322509" algn="l"/>
                <a:tab pos="7730034" algn="l"/>
                <a:tab pos="8137561" algn="l"/>
              </a:tabLst>
            </a:pPr>
            <a:r>
              <a:rPr lang="fr-FR" altLang="fr-FR" sz="1600">
                <a:latin typeface="Comic Sans MS" pitchFamily="4" charset="0"/>
              </a:rPr>
              <a:t>- &gt; 3 hospitalisations/an</a:t>
            </a:r>
          </a:p>
          <a:p>
            <a:pPr defTabSz="453607">
              <a:buNone/>
              <a:tabLst>
                <a:tab pos="306725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7956" algn="l"/>
                <a:tab pos="2845482" algn="l"/>
                <a:tab pos="3253008" algn="l"/>
                <a:tab pos="3659094" algn="l"/>
                <a:tab pos="4066620" algn="l"/>
                <a:tab pos="4474146" algn="l"/>
                <a:tab pos="4880232" algn="l"/>
                <a:tab pos="5287758" algn="l"/>
                <a:tab pos="5695284" algn="l"/>
                <a:tab pos="6102810" algn="l"/>
                <a:tab pos="6510337" algn="l"/>
                <a:tab pos="6917862" algn="l"/>
                <a:tab pos="7322509" algn="l"/>
                <a:tab pos="7730034" algn="l"/>
                <a:tab pos="8137561" algn="l"/>
              </a:tabLst>
            </a:pPr>
            <a:r>
              <a:rPr lang="fr-FR" altLang="fr-FR" sz="1600">
                <a:latin typeface="Comic Sans MS" pitchFamily="4" charset="0"/>
              </a:rPr>
              <a:t>- STA</a:t>
            </a:r>
          </a:p>
          <a:p>
            <a:pPr defTabSz="453607">
              <a:tabLst>
                <a:tab pos="306725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7956" algn="l"/>
                <a:tab pos="2845482" algn="l"/>
                <a:tab pos="3253008" algn="l"/>
                <a:tab pos="3659094" algn="l"/>
                <a:tab pos="4066620" algn="l"/>
                <a:tab pos="4474146" algn="l"/>
                <a:tab pos="4880232" algn="l"/>
                <a:tab pos="5287758" algn="l"/>
                <a:tab pos="5695284" algn="l"/>
                <a:tab pos="6102810" algn="l"/>
                <a:tab pos="6510337" algn="l"/>
                <a:tab pos="6917862" algn="l"/>
                <a:tab pos="7322509" algn="l"/>
                <a:tab pos="7730034" algn="l"/>
                <a:tab pos="8137561" algn="l"/>
              </a:tabLst>
            </a:pPr>
            <a:r>
              <a:rPr lang="fr-FR" altLang="fr-FR" sz="2200">
                <a:latin typeface="Comic Sans MS" pitchFamily="4" charset="0"/>
              </a:rPr>
              <a:t>Effets secondaires et difficultés:</a:t>
            </a:r>
          </a:p>
          <a:p>
            <a:pPr defTabSz="453607">
              <a:buNone/>
              <a:tabLst>
                <a:tab pos="306725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7956" algn="l"/>
                <a:tab pos="2845482" algn="l"/>
                <a:tab pos="3253008" algn="l"/>
                <a:tab pos="3659094" algn="l"/>
                <a:tab pos="4066620" algn="l"/>
                <a:tab pos="4474146" algn="l"/>
                <a:tab pos="4880232" algn="l"/>
                <a:tab pos="5287758" algn="l"/>
                <a:tab pos="5695284" algn="l"/>
                <a:tab pos="6102810" algn="l"/>
                <a:tab pos="6510337" algn="l"/>
                <a:tab pos="6917862" algn="l"/>
                <a:tab pos="7322509" algn="l"/>
                <a:tab pos="7730034" algn="l"/>
                <a:tab pos="8137561" algn="l"/>
              </a:tabLst>
            </a:pPr>
            <a:r>
              <a:rPr lang="fr-FR" altLang="fr-FR" sz="1600">
                <a:latin typeface="Comic Sans MS" pitchFamily="4" charset="0"/>
              </a:rPr>
              <a:t>- hématologiques</a:t>
            </a:r>
          </a:p>
          <a:p>
            <a:pPr defTabSz="453607">
              <a:buNone/>
              <a:tabLst>
                <a:tab pos="306725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7956" algn="l"/>
                <a:tab pos="2845482" algn="l"/>
                <a:tab pos="3253008" algn="l"/>
                <a:tab pos="3659094" algn="l"/>
                <a:tab pos="4066620" algn="l"/>
                <a:tab pos="4474146" algn="l"/>
                <a:tab pos="4880232" algn="l"/>
                <a:tab pos="5287758" algn="l"/>
                <a:tab pos="5695284" algn="l"/>
                <a:tab pos="6102810" algn="l"/>
                <a:tab pos="6510337" algn="l"/>
                <a:tab pos="6917862" algn="l"/>
                <a:tab pos="7322509" algn="l"/>
                <a:tab pos="7730034" algn="l"/>
                <a:tab pos="8137561" algn="l"/>
              </a:tabLst>
            </a:pPr>
            <a:r>
              <a:rPr lang="fr-FR" altLang="fr-FR" sz="1600">
                <a:latin typeface="Comic Sans MS" pitchFamily="4" charset="0"/>
              </a:rPr>
              <a:t>- dermatologiques</a:t>
            </a:r>
          </a:p>
          <a:p>
            <a:pPr defTabSz="453607">
              <a:buNone/>
              <a:tabLst>
                <a:tab pos="306725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7956" algn="l"/>
                <a:tab pos="2845482" algn="l"/>
                <a:tab pos="3253008" algn="l"/>
                <a:tab pos="3659094" algn="l"/>
                <a:tab pos="4066620" algn="l"/>
                <a:tab pos="4474146" algn="l"/>
                <a:tab pos="4880232" algn="l"/>
                <a:tab pos="5287758" algn="l"/>
                <a:tab pos="5695284" algn="l"/>
                <a:tab pos="6102810" algn="l"/>
                <a:tab pos="6510337" algn="l"/>
                <a:tab pos="6917862" algn="l"/>
                <a:tab pos="7322509" algn="l"/>
                <a:tab pos="7730034" algn="l"/>
                <a:tab pos="8137561" algn="l"/>
              </a:tabLst>
            </a:pPr>
            <a:r>
              <a:rPr lang="fr-FR" altLang="fr-FR" sz="1600">
                <a:latin typeface="Comic Sans MS" pitchFamily="4" charset="0"/>
              </a:rPr>
              <a:t>- tératogénicité, fertilité</a:t>
            </a:r>
          </a:p>
          <a:p>
            <a:pPr defTabSz="453607">
              <a:buFontTx/>
              <a:buChar char="-"/>
              <a:tabLst>
                <a:tab pos="306725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7956" algn="l"/>
                <a:tab pos="2845482" algn="l"/>
                <a:tab pos="3253008" algn="l"/>
                <a:tab pos="3659094" algn="l"/>
                <a:tab pos="4066620" algn="l"/>
                <a:tab pos="4474146" algn="l"/>
                <a:tab pos="4880232" algn="l"/>
                <a:tab pos="5287758" algn="l"/>
                <a:tab pos="5695284" algn="l"/>
                <a:tab pos="6102810" algn="l"/>
                <a:tab pos="6510337" algn="l"/>
                <a:tab pos="6917862" algn="l"/>
                <a:tab pos="7322509" algn="l"/>
                <a:tab pos="7730034" algn="l"/>
                <a:tab pos="8137561" algn="l"/>
              </a:tabLst>
            </a:pPr>
            <a:r>
              <a:rPr lang="fr-FR" altLang="fr-FR" sz="1600">
                <a:latin typeface="Comic Sans MS" pitchFamily="4" charset="0"/>
              </a:rPr>
              <a:t>Observance</a:t>
            </a:r>
          </a:p>
          <a:p>
            <a:pPr defTabSz="453607">
              <a:tabLst>
                <a:tab pos="306725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7956" algn="l"/>
                <a:tab pos="2845482" algn="l"/>
                <a:tab pos="3253008" algn="l"/>
                <a:tab pos="3659094" algn="l"/>
                <a:tab pos="4066620" algn="l"/>
                <a:tab pos="4474146" algn="l"/>
                <a:tab pos="4880232" algn="l"/>
                <a:tab pos="5287758" algn="l"/>
                <a:tab pos="5695284" algn="l"/>
                <a:tab pos="6102810" algn="l"/>
                <a:tab pos="6510337" algn="l"/>
                <a:tab pos="6917862" algn="l"/>
                <a:tab pos="7322509" algn="l"/>
                <a:tab pos="7730034" algn="l"/>
                <a:tab pos="8137561" algn="l"/>
              </a:tabLst>
            </a:pPr>
            <a:r>
              <a:rPr lang="fr-FR" altLang="fr-FR" sz="2200">
                <a:latin typeface="Comic Sans MS" pitchFamily="4" charset="0"/>
              </a:rPr>
              <a:t>Mécanismes d’action</a:t>
            </a:r>
          </a:p>
          <a:p>
            <a:pPr defTabSz="453607">
              <a:tabLst>
                <a:tab pos="306725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7956" algn="l"/>
                <a:tab pos="2845482" algn="l"/>
                <a:tab pos="3253008" algn="l"/>
                <a:tab pos="3659094" algn="l"/>
                <a:tab pos="4066620" algn="l"/>
                <a:tab pos="4474146" algn="l"/>
                <a:tab pos="4880232" algn="l"/>
                <a:tab pos="5287758" algn="l"/>
                <a:tab pos="5695284" algn="l"/>
                <a:tab pos="6102810" algn="l"/>
                <a:tab pos="6510337" algn="l"/>
                <a:tab pos="6917862" algn="l"/>
                <a:tab pos="7322509" algn="l"/>
                <a:tab pos="7730034" algn="l"/>
                <a:tab pos="8137561" algn="l"/>
              </a:tabLst>
            </a:pPr>
            <a:r>
              <a:rPr lang="fr-FR" altLang="fr-FR" sz="2200">
                <a:solidFill>
                  <a:srgbClr val="000000"/>
                </a:solidFill>
                <a:latin typeface="Comic Sans MS" pitchFamily="4" charset="0"/>
              </a:rPr>
              <a:t>En pratique</a:t>
            </a:r>
          </a:p>
          <a:p>
            <a:pPr defTabSz="453607">
              <a:buNone/>
              <a:tabLst>
                <a:tab pos="306725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7956" algn="l"/>
                <a:tab pos="2845482" algn="l"/>
                <a:tab pos="3253008" algn="l"/>
                <a:tab pos="3659094" algn="l"/>
                <a:tab pos="4066620" algn="l"/>
                <a:tab pos="4474146" algn="l"/>
                <a:tab pos="4880232" algn="l"/>
                <a:tab pos="5287758" algn="l"/>
                <a:tab pos="5695284" algn="l"/>
                <a:tab pos="6102810" algn="l"/>
                <a:tab pos="6510337" algn="l"/>
                <a:tab pos="6917862" algn="l"/>
                <a:tab pos="7322509" algn="l"/>
                <a:tab pos="7730034" algn="l"/>
                <a:tab pos="8137561" algn="l"/>
              </a:tabLst>
            </a:pPr>
            <a:r>
              <a:rPr lang="fr-FR" altLang="fr-FR" sz="1600">
                <a:solidFill>
                  <a:srgbClr val="000000"/>
                </a:solidFill>
                <a:latin typeface="Comic Sans MS" pitchFamily="4" charset="0"/>
              </a:rPr>
              <a:t>CECOS</a:t>
            </a:r>
          </a:p>
          <a:p>
            <a:pPr defTabSz="453607">
              <a:buNone/>
              <a:tabLst>
                <a:tab pos="306725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7956" algn="l"/>
                <a:tab pos="2845482" algn="l"/>
                <a:tab pos="3253008" algn="l"/>
                <a:tab pos="3659094" algn="l"/>
                <a:tab pos="4066620" algn="l"/>
                <a:tab pos="4474146" algn="l"/>
                <a:tab pos="4880232" algn="l"/>
                <a:tab pos="5287758" algn="l"/>
                <a:tab pos="5695284" algn="l"/>
                <a:tab pos="6102810" algn="l"/>
                <a:tab pos="6510337" algn="l"/>
                <a:tab pos="6917862" algn="l"/>
                <a:tab pos="7322509" algn="l"/>
                <a:tab pos="7730034" algn="l"/>
                <a:tab pos="8137561" algn="l"/>
              </a:tabLst>
            </a:pPr>
            <a:r>
              <a:rPr lang="fr-FR" altLang="fr-FR" sz="1600">
                <a:solidFill>
                  <a:srgbClr val="000000"/>
                </a:solidFill>
                <a:latin typeface="Comic Sans MS" pitchFamily="4" charset="0"/>
              </a:rPr>
              <a:t>Posologie 20 mg/kg/j (max 30mg/kg)</a:t>
            </a:r>
          </a:p>
          <a:p>
            <a:pPr defTabSz="453607">
              <a:buNone/>
              <a:tabLst>
                <a:tab pos="306725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7956" algn="l"/>
                <a:tab pos="2845482" algn="l"/>
                <a:tab pos="3253008" algn="l"/>
                <a:tab pos="3659094" algn="l"/>
                <a:tab pos="4066620" algn="l"/>
                <a:tab pos="4474146" algn="l"/>
                <a:tab pos="4880232" algn="l"/>
                <a:tab pos="5287758" algn="l"/>
                <a:tab pos="5695284" algn="l"/>
                <a:tab pos="6102810" algn="l"/>
                <a:tab pos="6510337" algn="l"/>
                <a:tab pos="6917862" algn="l"/>
                <a:tab pos="7322509" algn="l"/>
                <a:tab pos="7730034" algn="l"/>
                <a:tab pos="8137561" algn="l"/>
              </a:tabLst>
            </a:pPr>
            <a:r>
              <a:rPr lang="fr-FR" altLang="fr-FR" sz="1600">
                <a:solidFill>
                  <a:srgbClr val="000000"/>
                </a:solidFill>
                <a:latin typeface="Comic Sans MS" pitchFamily="4" charset="0"/>
              </a:rPr>
              <a:t>Surveillance tolérance</a:t>
            </a:r>
          </a:p>
          <a:p>
            <a:pPr defTabSz="453607">
              <a:buNone/>
              <a:tabLst>
                <a:tab pos="306725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7956" algn="l"/>
                <a:tab pos="2845482" algn="l"/>
                <a:tab pos="3253008" algn="l"/>
                <a:tab pos="3659094" algn="l"/>
                <a:tab pos="4066620" algn="l"/>
                <a:tab pos="4474146" algn="l"/>
                <a:tab pos="4880232" algn="l"/>
                <a:tab pos="5287758" algn="l"/>
                <a:tab pos="5695284" algn="l"/>
                <a:tab pos="6102810" algn="l"/>
                <a:tab pos="6510337" algn="l"/>
                <a:tab pos="6917862" algn="l"/>
                <a:tab pos="7322509" algn="l"/>
                <a:tab pos="7730034" algn="l"/>
                <a:tab pos="8137561" algn="l"/>
              </a:tabLst>
            </a:pPr>
            <a:r>
              <a:rPr lang="fr-FR" altLang="fr-FR" sz="1600">
                <a:solidFill>
                  <a:srgbClr val="000000"/>
                </a:solidFill>
                <a:latin typeface="Comic Sans MS" pitchFamily="4" charset="0"/>
              </a:rPr>
              <a:t>Surveillance efficacité</a:t>
            </a:r>
          </a:p>
          <a:p>
            <a:pPr defTabSz="453607">
              <a:buFontTx/>
              <a:buChar char="-"/>
              <a:tabLst>
                <a:tab pos="306725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7956" algn="l"/>
                <a:tab pos="2845482" algn="l"/>
                <a:tab pos="3253008" algn="l"/>
                <a:tab pos="3659094" algn="l"/>
                <a:tab pos="4066620" algn="l"/>
                <a:tab pos="4474146" algn="l"/>
                <a:tab pos="4880232" algn="l"/>
                <a:tab pos="5287758" algn="l"/>
                <a:tab pos="5695284" algn="l"/>
                <a:tab pos="6102810" algn="l"/>
                <a:tab pos="6510337" algn="l"/>
                <a:tab pos="6917862" algn="l"/>
                <a:tab pos="7322509" algn="l"/>
                <a:tab pos="7730034" algn="l"/>
                <a:tab pos="8137561" algn="l"/>
              </a:tabLst>
            </a:pPr>
            <a:endParaRPr lang="fr-FR" altLang="fr-FR" sz="2200">
              <a:latin typeface="Comic Sans MS" pitchFamily="4" charset="0"/>
            </a:endParaRPr>
          </a:p>
          <a:p>
            <a:pPr defTabSz="453607">
              <a:buFontTx/>
              <a:buChar char="-"/>
              <a:tabLst>
                <a:tab pos="306725" algn="l"/>
                <a:tab pos="401766" algn="l"/>
                <a:tab pos="809292" algn="l"/>
                <a:tab pos="1216818" algn="l"/>
                <a:tab pos="1624344" algn="l"/>
                <a:tab pos="2031870" algn="l"/>
                <a:tab pos="2437956" algn="l"/>
                <a:tab pos="2845482" algn="l"/>
                <a:tab pos="3253008" algn="l"/>
                <a:tab pos="3659094" algn="l"/>
                <a:tab pos="4066620" algn="l"/>
                <a:tab pos="4474146" algn="l"/>
                <a:tab pos="4880232" algn="l"/>
                <a:tab pos="5287758" algn="l"/>
                <a:tab pos="5695284" algn="l"/>
                <a:tab pos="6102810" algn="l"/>
                <a:tab pos="6510337" algn="l"/>
                <a:tab pos="6917862" algn="l"/>
                <a:tab pos="7322509" algn="l"/>
                <a:tab pos="7730034" algn="l"/>
                <a:tab pos="8137561" algn="l"/>
              </a:tabLst>
            </a:pPr>
            <a:endParaRPr lang="fr-FR" altLang="fr-FR" sz="2200">
              <a:latin typeface="Comic Sans MS" pitchFamily="4" charset="0"/>
            </a:endParaRPr>
          </a:p>
        </p:txBody>
      </p:sp>
      <p:pic>
        <p:nvPicPr>
          <p:cNvPr id="50180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000" y="3460684"/>
            <a:ext cx="2638080" cy="217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5354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1"/>
          <p:cNvSpPr>
            <a:spLocks noGrp="1"/>
          </p:cNvSpPr>
          <p:nvPr>
            <p:ph type="title"/>
          </p:nvPr>
        </p:nvSpPr>
        <p:spPr>
          <a:xfrm>
            <a:off x="180000" y="485332"/>
            <a:ext cx="8229600" cy="1143480"/>
          </a:xfrm>
        </p:spPr>
        <p:txBody>
          <a:bodyPr/>
          <a:lstStyle/>
          <a:p>
            <a:pPr eaLnBrk="1" hangingPunct="1"/>
            <a:r>
              <a:rPr lang="fr-FR" altLang="fr-FR" smtClean="0">
                <a:latin typeface="Comic Sans MS" pitchFamily="4" charset="0"/>
              </a:rPr>
              <a:t>Traitements de fond</a:t>
            </a:r>
            <a:endParaRPr lang="fr-FR" altLang="fr-FR" smtClean="0">
              <a:latin typeface="Trebuchet MS" pitchFamily="4" charset="0"/>
            </a:endParaRPr>
          </a:p>
        </p:txBody>
      </p:sp>
      <p:sp>
        <p:nvSpPr>
          <p:cNvPr id="5222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 smtClean="0">
                <a:latin typeface="Comic Sans MS" pitchFamily="4" charset="0"/>
              </a:rPr>
              <a:t>Indications transfusionnelles chroniques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490401" y="2361849"/>
          <a:ext cx="6095520" cy="4358640"/>
        </p:xfrm>
        <a:graphic>
          <a:graphicData uri="http://schemas.openxmlformats.org/drawingml/2006/table">
            <a:tbl>
              <a:tblPr/>
              <a:tblGrid>
                <a:gridCol w="1676160"/>
                <a:gridCol w="4419360"/>
              </a:tblGrid>
              <a:tr h="396042"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HbS &lt; 30%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Prévention primaire AVC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Prévention secondaire AVC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HbS &lt; 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CVO récidivante malgré ttt fond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STA grave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HTAP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Insuffisance cardiaque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Insuffisance rénale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Insuffisance hépatique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042"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4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503238" eaLnBrk="0">
                        <a:spcBef>
                          <a:spcPts val="663"/>
                        </a:spcBef>
                        <a:buSzPct val="80000"/>
                        <a:defRPr sz="2700" b="1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1pPr>
                      <a:lvl2pPr marL="37931725" indent="-37474525" defTabSz="503238" eaLnBrk="0">
                        <a:spcBef>
                          <a:spcPts val="663"/>
                        </a:spcBef>
                        <a:buSzPct val="60000"/>
                        <a:defRPr sz="22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2pPr>
                      <a:lvl3pPr eaLnBrk="0">
                        <a:spcBef>
                          <a:spcPts val="663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3pPr>
                      <a:lvl4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4pPr>
                      <a:lvl5pPr eaLnBrk="0">
                        <a:spcBef>
                          <a:spcPts val="663"/>
                        </a:spcBef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5pPr>
                      <a:lvl6pPr marL="4572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6pPr>
                      <a:lvl7pPr marL="9144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7pPr>
                      <a:lvl8pPr marL="13716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8pPr>
                      <a:lvl9pPr marL="1828800" eaLnBrk="0" fontAlgn="base" hangingPunct="0">
                        <a:spcBef>
                          <a:spcPts val="663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4" charset="0"/>
                          <a:ea typeface="ＭＳ Ｐゴシック" pitchFamily="4" charset="-128"/>
                        </a:defRPr>
                      </a:lvl9pPr>
                    </a:lstStyle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4" charset="0"/>
                          <a:ea typeface="MS Gothic" pitchFamily="49" charset="-128"/>
                        </a:rPr>
                        <a:t>Ulcères rebelles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788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971800"/>
            <a:ext cx="8229600" cy="1143000"/>
          </a:xfrm>
        </p:spPr>
        <p:txBody>
          <a:bodyPr/>
          <a:lstStyle/>
          <a:p>
            <a:pPr algn="ctr"/>
            <a:r>
              <a:rPr lang="fr-FR" dirty="0" smtClean="0">
                <a:latin typeface="Comic Sans MS"/>
                <a:cs typeface="Comic Sans MS"/>
              </a:rPr>
              <a:t>Quelques mots sur la transfusion</a:t>
            </a:r>
            <a:endParaRPr lang="fr-FR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re 1"/>
          <p:cNvSpPr>
            <a:spLocks noGrp="1"/>
          </p:cNvSpPr>
          <p:nvPr>
            <p:ph type="title"/>
          </p:nvPr>
        </p:nvSpPr>
        <p:spPr>
          <a:xfrm>
            <a:off x="179512" y="381000"/>
            <a:ext cx="8229600" cy="1143000"/>
          </a:xfrm>
        </p:spPr>
        <p:txBody>
          <a:bodyPr/>
          <a:lstStyle/>
          <a:p>
            <a:pPr eaLnBrk="1" hangingPunct="1"/>
            <a:r>
              <a:rPr lang="fr-FR" dirty="0" smtClean="0">
                <a:latin typeface="Comic Sans MS" charset="0"/>
              </a:rPr>
              <a:t>Transfusion: indications</a:t>
            </a:r>
            <a:endParaRPr lang="fr-FR" dirty="0">
              <a:latin typeface="Comic Sans MS" charset="0"/>
            </a:endParaRPr>
          </a:p>
        </p:txBody>
      </p:sp>
      <p:sp>
        <p:nvSpPr>
          <p:cNvPr id="73731" name="Espace réservé du contenu 2"/>
          <p:cNvSpPr>
            <a:spLocks noGrp="1"/>
          </p:cNvSpPr>
          <p:nvPr>
            <p:ph idx="1"/>
          </p:nvPr>
        </p:nvSpPr>
        <p:spPr>
          <a:xfrm>
            <a:off x="456480" y="1324939"/>
            <a:ext cx="8231040" cy="4526396"/>
          </a:xfrm>
        </p:spPr>
        <p:txBody>
          <a:bodyPr/>
          <a:lstStyle/>
          <a:p>
            <a:pPr eaLnBrk="1" hangingPunct="1"/>
            <a:r>
              <a:rPr lang="fr-FR" dirty="0">
                <a:latin typeface="Comic Sans MS" charset="0"/>
              </a:rPr>
              <a:t>Correction de l’anémie et des troubles rhéologiques</a:t>
            </a:r>
            <a:r>
              <a:rPr lang="fr-FR" sz="2000" dirty="0">
                <a:latin typeface="Comic Sans MS" charset="0"/>
              </a:rPr>
              <a:t> </a:t>
            </a:r>
          </a:p>
          <a:p>
            <a:pPr eaLnBrk="1" hangingPunct="1">
              <a:buFont typeface="Arial" charset="0"/>
              <a:buNone/>
            </a:pPr>
            <a:endParaRPr lang="fr-FR" sz="1600" dirty="0">
              <a:latin typeface="Comic Sans MS" charset="0"/>
            </a:endParaRPr>
          </a:p>
          <a:p>
            <a:pPr eaLnBrk="1" hangingPunct="1">
              <a:buFont typeface="Arial" charset="0"/>
              <a:buNone/>
            </a:pPr>
            <a:endParaRPr lang="fr-FR" dirty="0">
              <a:latin typeface="Comic Sans MS" charset="0"/>
            </a:endParaRPr>
          </a:p>
        </p:txBody>
      </p:sp>
      <p:sp>
        <p:nvSpPr>
          <p:cNvPr id="73732" name="ZoneTexte 3"/>
          <p:cNvSpPr txBox="1">
            <a:spLocks noChangeArrowheads="1"/>
          </p:cNvSpPr>
          <p:nvPr/>
        </p:nvSpPr>
        <p:spPr bwMode="auto">
          <a:xfrm>
            <a:off x="533400" y="5854141"/>
            <a:ext cx="7434720" cy="138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3" tIns="45604" rIns="91203" bIns="45604">
            <a:prstTxWarp prst="textNoShape">
              <a:avLst/>
            </a:prstTxWarp>
            <a:spAutoFit/>
          </a:bodyPr>
          <a:lstStyle/>
          <a:p>
            <a:pPr defTabSz="453137"/>
            <a:r>
              <a:rPr lang="fr-FR" sz="1200" i="1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ANAES</a:t>
            </a:r>
          </a:p>
          <a:p>
            <a:pPr defTabSz="453137"/>
            <a:r>
              <a:rPr lang="fr-FR" sz="1200" i="1" dirty="0">
                <a:solidFill>
                  <a:srgbClr val="000000"/>
                </a:solidFill>
                <a:latin typeface="Comic Sans MS" charset="0"/>
                <a:ea typeface="Comic Sans MS" charset="0"/>
                <a:cs typeface="Comic Sans MS" charset="0"/>
              </a:rPr>
              <a:t>Recommandations pratiques de prise en charge de la drépanocytose de l'adulte - GREDA - </a:t>
            </a:r>
            <a:r>
              <a:rPr lang="fr-FR" sz="1200" i="1" dirty="0" err="1"/>
              <a:t>Habibi</a:t>
            </a:r>
            <a:r>
              <a:rPr lang="fr-FR" sz="1200" i="1" dirty="0"/>
              <a:t> et al – French guidelines for the management of </a:t>
            </a:r>
            <a:r>
              <a:rPr lang="fr-FR" sz="1200" i="1" dirty="0" err="1"/>
              <a:t>adult</a:t>
            </a:r>
            <a:r>
              <a:rPr lang="fr-FR" sz="1200" i="1" dirty="0"/>
              <a:t> </a:t>
            </a:r>
            <a:r>
              <a:rPr lang="fr-FR" sz="1200" i="1" dirty="0" err="1"/>
              <a:t>sickle</a:t>
            </a:r>
            <a:r>
              <a:rPr lang="fr-FR" sz="1200" i="1" dirty="0"/>
              <a:t> </a:t>
            </a:r>
            <a:r>
              <a:rPr lang="fr-FR" sz="1200" i="1" dirty="0" err="1"/>
              <a:t>cell</a:t>
            </a:r>
            <a:r>
              <a:rPr lang="fr-FR" sz="1200" i="1" dirty="0"/>
              <a:t> </a:t>
            </a:r>
            <a:r>
              <a:rPr lang="fr-FR" sz="1200" i="1" dirty="0" err="1"/>
              <a:t>disease</a:t>
            </a:r>
            <a:r>
              <a:rPr lang="fr-FR" sz="1200" i="1" dirty="0"/>
              <a:t>: 2015 update – </a:t>
            </a:r>
            <a:r>
              <a:rPr lang="fr-FR" sz="1200" i="1" dirty="0" err="1"/>
              <a:t>Rev</a:t>
            </a:r>
            <a:r>
              <a:rPr lang="fr-FR" sz="1200" i="1" dirty="0"/>
              <a:t> Med 05/15</a:t>
            </a:r>
          </a:p>
          <a:p>
            <a:pPr defTabSz="453137"/>
            <a:endParaRPr lang="fr-FR" sz="1200" i="1" dirty="0">
              <a:solidFill>
                <a:srgbClr val="00000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defTabSz="453137"/>
            <a:endParaRPr lang="fr-FR" dirty="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defTabSz="453137"/>
            <a:endParaRPr lang="fr-FR" dirty="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320485" y="2530347"/>
          <a:ext cx="6292800" cy="3371394"/>
        </p:xfrm>
        <a:graphic>
          <a:graphicData uri="http://schemas.openxmlformats.org/drawingml/2006/table">
            <a:tbl>
              <a:tblPr/>
              <a:tblGrid>
                <a:gridCol w="2540160"/>
                <a:gridCol w="3752640"/>
              </a:tblGrid>
              <a:tr h="371559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Transfusion simple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Echange transfusionnel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8922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Anémie mal tolérée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Traitement de l’hyperviscosité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559">
                <a:tc>
                  <a:txBody>
                    <a:bodyPr/>
                    <a:lstStyle/>
                    <a:p>
                      <a:pPr marL="0" marR="0" lvl="0" indent="0" algn="ctr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( - 2g/dl)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Accident vasculaire cérébral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559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Objectif: clinique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Syndrome thoracique aigu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559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Hb &lt; 11g/dl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CVO </a:t>
                      </a: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prolongée &gt; 7 jours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559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Priapisme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559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Défaillance multiviscérale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559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Infection sévère intercurrente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559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Chirurgie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099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79512" y="381000"/>
            <a:ext cx="8229600" cy="1143000"/>
          </a:xfrm>
        </p:spPr>
        <p:txBody>
          <a:bodyPr/>
          <a:lstStyle/>
          <a:p>
            <a:pPr eaLnBrk="1" hangingPunct="1"/>
            <a:r>
              <a:rPr lang="fr-FR" dirty="0" smtClean="0">
                <a:latin typeface="Comic Sans MS" charset="0"/>
              </a:rPr>
              <a:t>Transfusion: indications</a:t>
            </a:r>
            <a:endParaRPr lang="fr-FR" dirty="0">
              <a:latin typeface="Comic Sans MS" charset="0"/>
            </a:endParaRPr>
          </a:p>
        </p:txBody>
      </p:sp>
      <p:sp>
        <p:nvSpPr>
          <p:cNvPr id="8704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Comic Sans MS" pitchFamily="-102" charset="0"/>
                <a:ea typeface="ＭＳ Ｐゴシック" pitchFamily="-102" charset="-128"/>
                <a:cs typeface="ＭＳ Ｐゴシック" pitchFamily="-102" charset="-128"/>
              </a:rPr>
              <a:t>Indications transfusionnelles chroniques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490401" y="2361849"/>
          <a:ext cx="6095520" cy="4358640"/>
        </p:xfrm>
        <a:graphic>
          <a:graphicData uri="http://schemas.openxmlformats.org/drawingml/2006/table">
            <a:tbl>
              <a:tblPr/>
              <a:tblGrid>
                <a:gridCol w="1676160"/>
                <a:gridCol w="4419360"/>
              </a:tblGrid>
              <a:tr h="396240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HbS &lt; 30%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Prévention primaire AVC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Prévention secondaire AVC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HbS &lt; 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CVO récidivante malgré ttt fond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STA grave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HTAP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Insuffisance cardiaque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Insuffisance rénale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Insuffisance hépatique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charset="0"/>
                        <a:ea typeface="Comic Sans MS" charset="0"/>
                        <a:cs typeface="Comic Sans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charset="0"/>
                          <a:ea typeface="Comic Sans MS" charset="0"/>
                          <a:cs typeface="Comic Sans MS" charset="0"/>
                        </a:rPr>
                        <a:t>Ulcères rebelles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2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re 1"/>
          <p:cNvSpPr>
            <a:spLocks noGrp="1"/>
          </p:cNvSpPr>
          <p:nvPr>
            <p:ph type="title"/>
          </p:nvPr>
        </p:nvSpPr>
        <p:spPr>
          <a:xfrm>
            <a:off x="179512" y="381000"/>
            <a:ext cx="8229600" cy="1143000"/>
          </a:xfrm>
        </p:spPr>
        <p:txBody>
          <a:bodyPr/>
          <a:lstStyle/>
          <a:p>
            <a:pPr eaLnBrk="1" hangingPunct="1"/>
            <a:r>
              <a:rPr lang="fr-FR" dirty="0" smtClean="0">
                <a:latin typeface="Comic Sans MS" pitchFamily="4" charset="0"/>
                <a:ea typeface="ＭＳ Ｐゴシック" pitchFamily="4" charset="-128"/>
              </a:rPr>
              <a:t>Transfusion: modalités</a:t>
            </a:r>
            <a:endParaRPr lang="fr-FR" dirty="0" smtClean="0">
              <a:ea typeface="ＭＳ Ｐゴシック" pitchFamily="4" charset="-128"/>
            </a:endParaRPr>
          </a:p>
        </p:txBody>
      </p:sp>
      <p:sp>
        <p:nvSpPr>
          <p:cNvPr id="28675" name="Espace réservé du contenu 2"/>
          <p:cNvSpPr>
            <a:spLocks noGrp="1"/>
          </p:cNvSpPr>
          <p:nvPr>
            <p:ph idx="1"/>
          </p:nvPr>
        </p:nvSpPr>
        <p:spPr>
          <a:xfrm>
            <a:off x="456481" y="1735383"/>
            <a:ext cx="8687520" cy="4208217"/>
          </a:xfrm>
        </p:spPr>
        <p:txBody>
          <a:bodyPr/>
          <a:lstStyle/>
          <a:p>
            <a:pPr marL="338300" indent="-338300" defTabSz="453466" eaLnBrk="1" hangingPunct="1"/>
            <a:r>
              <a:rPr lang="fr-FR" dirty="0" smtClean="0">
                <a:latin typeface="Comic Sans MS" pitchFamily="4" charset="0"/>
                <a:ea typeface="ＭＳ Ｐゴシック" pitchFamily="4" charset="-128"/>
              </a:rPr>
              <a:t>Transfusion: sang </a:t>
            </a:r>
            <a:r>
              <a:rPr lang="fr-FR" dirty="0" err="1" smtClean="0">
                <a:latin typeface="Comic Sans MS" pitchFamily="4" charset="0"/>
                <a:ea typeface="ＭＳ Ｐゴシック" pitchFamily="4" charset="-128"/>
              </a:rPr>
              <a:t>phénotypé</a:t>
            </a:r>
            <a:r>
              <a:rPr lang="fr-FR" dirty="0" smtClean="0">
                <a:latin typeface="Comic Sans MS" pitchFamily="4" charset="0"/>
                <a:ea typeface="ＭＳ Ｐゴシック" pitchFamily="4" charset="-128"/>
              </a:rPr>
              <a:t>, </a:t>
            </a:r>
            <a:r>
              <a:rPr lang="fr-FR" dirty="0" err="1" smtClean="0">
                <a:latin typeface="Comic Sans MS" pitchFamily="4" charset="0"/>
                <a:ea typeface="ＭＳ Ｐゴシック" pitchFamily="4" charset="-128"/>
              </a:rPr>
              <a:t>compatibilisé</a:t>
            </a:r>
            <a:endParaRPr lang="fr-FR" dirty="0" smtClean="0">
              <a:latin typeface="Comic Sans MS" pitchFamily="4" charset="0"/>
              <a:ea typeface="ＭＳ Ｐゴシック" pitchFamily="4" charset="-128"/>
            </a:endParaRPr>
          </a:p>
          <a:p>
            <a:pPr marL="338300" indent="-338300" algn="ctr" defTabSz="453466" eaLnBrk="1" hangingPunct="1">
              <a:buNone/>
            </a:pPr>
            <a:r>
              <a:rPr lang="fr-FR" u="sng" dirty="0" smtClean="0">
                <a:solidFill>
                  <a:srgbClr val="FF0000"/>
                </a:solidFill>
                <a:latin typeface="Comic Sans MS" pitchFamily="4" charset="0"/>
                <a:ea typeface="ＭＳ Ｐゴシック" pitchFamily="4" charset="-128"/>
              </a:rPr>
              <a:t>-&gt; Allo EFS</a:t>
            </a:r>
          </a:p>
          <a:p>
            <a:pPr marL="338300" indent="-338300" defTabSz="453466" eaLnBrk="1" hangingPunct="1"/>
            <a:r>
              <a:rPr lang="fr-FR" dirty="0" smtClean="0">
                <a:latin typeface="Comic Sans MS" pitchFamily="4" charset="0"/>
                <a:ea typeface="ＭＳ Ｐゴシック" pitchFamily="4" charset="-128"/>
              </a:rPr>
              <a:t>Echange:</a:t>
            </a:r>
          </a:p>
          <a:p>
            <a:pPr marL="338300" indent="-338300" defTabSz="453466" eaLnBrk="1" hangingPunct="1">
              <a:buFontTx/>
              <a:buChar char="-"/>
            </a:pPr>
            <a:r>
              <a:rPr lang="fr-FR" sz="2000" dirty="0">
                <a:latin typeface="Comic Sans MS" pitchFamily="4" charset="0"/>
              </a:rPr>
              <a:t>Partiel: 1 CGR = </a:t>
            </a:r>
            <a:r>
              <a:rPr lang="fr-FR" sz="2000" dirty="0">
                <a:latin typeface="Lucida Grande" pitchFamily="4" charset="0"/>
              </a:rPr>
              <a:t>Δ</a:t>
            </a:r>
            <a:r>
              <a:rPr lang="fr-FR" sz="2000" dirty="0">
                <a:latin typeface="Comic Sans MS" pitchFamily="4" charset="0"/>
              </a:rPr>
              <a:t>6-12% </a:t>
            </a:r>
            <a:r>
              <a:rPr lang="fr-FR" sz="2000" dirty="0" err="1">
                <a:latin typeface="Comic Sans MS" pitchFamily="4" charset="0"/>
              </a:rPr>
              <a:t>HbS</a:t>
            </a:r>
            <a:endParaRPr lang="fr-FR" sz="2000" dirty="0">
              <a:latin typeface="Comic Sans MS" pitchFamily="4" charset="0"/>
            </a:endParaRPr>
          </a:p>
          <a:p>
            <a:pPr marL="984250" indent="11113" defTabSz="453466" eaLnBrk="1" hangingPunct="1">
              <a:buNone/>
            </a:pPr>
            <a:r>
              <a:rPr lang="fr-FR" sz="1800" i="1" dirty="0">
                <a:latin typeface="Comic Sans MS" pitchFamily="4" charset="0"/>
              </a:rPr>
              <a:t>Avantages: rapidité, faisabilité, peu de matériel</a:t>
            </a:r>
          </a:p>
          <a:p>
            <a:pPr marL="984250" indent="11113" defTabSz="453466" eaLnBrk="1" hangingPunct="1">
              <a:buNone/>
            </a:pPr>
            <a:r>
              <a:rPr lang="fr-FR" sz="1800" i="1" dirty="0">
                <a:latin typeface="Comic Sans MS" pitchFamily="4" charset="0"/>
              </a:rPr>
              <a:t>Inconvénients: difficultés saignées, peu précis</a:t>
            </a:r>
          </a:p>
          <a:p>
            <a:pPr marL="338300" indent="-338300" defTabSz="453466" eaLnBrk="1" hangingPunct="1">
              <a:buFontTx/>
              <a:buChar char="-"/>
            </a:pPr>
            <a:r>
              <a:rPr lang="fr-FR" sz="2000" dirty="0">
                <a:latin typeface="Comic Sans MS" pitchFamily="4" charset="0"/>
              </a:rPr>
              <a:t>Complet: </a:t>
            </a:r>
            <a:r>
              <a:rPr lang="fr-FR" sz="2000" dirty="0" err="1">
                <a:latin typeface="Comic Sans MS" pitchFamily="4" charset="0"/>
              </a:rPr>
              <a:t>érythraphérèse</a:t>
            </a:r>
            <a:endParaRPr lang="fr-FR" sz="2000" dirty="0">
              <a:latin typeface="Comic Sans MS" pitchFamily="4" charset="0"/>
            </a:endParaRPr>
          </a:p>
          <a:p>
            <a:pPr marL="984250" indent="11113" defTabSz="453466" eaLnBrk="1" hangingPunct="1">
              <a:buNone/>
            </a:pPr>
            <a:r>
              <a:rPr lang="fr-FR" sz="1800" i="1" dirty="0">
                <a:latin typeface="Comic Sans MS" pitchFamily="4" charset="0"/>
              </a:rPr>
              <a:t>Avantages: précision, moins d’</a:t>
            </a:r>
            <a:r>
              <a:rPr lang="fr-FR" sz="1800" i="1" dirty="0" err="1">
                <a:latin typeface="Comic Sans MS" pitchFamily="4" charset="0"/>
              </a:rPr>
              <a:t>alloimmunisation</a:t>
            </a:r>
            <a:endParaRPr lang="fr-FR" sz="1800" i="1" dirty="0">
              <a:latin typeface="Comic Sans MS" pitchFamily="4" charset="0"/>
            </a:endParaRPr>
          </a:p>
          <a:p>
            <a:pPr marL="984250" indent="11113" defTabSz="453466" eaLnBrk="1" hangingPunct="1">
              <a:buNone/>
            </a:pPr>
            <a:r>
              <a:rPr lang="fr-FR" sz="1800" i="1" dirty="0">
                <a:latin typeface="Comic Sans MS" pitchFamily="4" charset="0"/>
              </a:rPr>
              <a:t>Inconvénients: disponibilité matériel, voie d’abord, disponibilité </a:t>
            </a:r>
            <a:r>
              <a:rPr lang="fr-FR" sz="1800" i="1" dirty="0" smtClean="0">
                <a:latin typeface="Comic Sans MS" pitchFamily="4" charset="0"/>
              </a:rPr>
              <a:t>sang</a:t>
            </a:r>
            <a:endParaRPr lang="fr-FR" sz="1800" dirty="0" smtClean="0">
              <a:latin typeface="Comic Sans MS" pitchFamily="4" charset="0"/>
            </a:endParaRPr>
          </a:p>
          <a:p>
            <a:pPr marL="338300" indent="-338300" algn="ctr" defTabSz="453466" eaLnBrk="1" hangingPunct="1">
              <a:buNone/>
            </a:pPr>
            <a:r>
              <a:rPr lang="fr-FR" sz="2400" u="sng" dirty="0">
                <a:solidFill>
                  <a:srgbClr val="FF0000"/>
                </a:solidFill>
                <a:latin typeface="Comic Sans MS" pitchFamily="4" charset="0"/>
              </a:rPr>
              <a:t>Toujours = </a:t>
            </a:r>
          </a:p>
          <a:p>
            <a:pPr marL="338300" indent="-338300" algn="ctr" defTabSz="453466" eaLnBrk="1" hangingPunct="1">
              <a:buNone/>
            </a:pPr>
            <a:r>
              <a:rPr lang="fr-FR" sz="2400" u="sng" dirty="0">
                <a:solidFill>
                  <a:srgbClr val="FF0000"/>
                </a:solidFill>
                <a:latin typeface="Comic Sans MS" pitchFamily="4" charset="0"/>
              </a:rPr>
              <a:t>électrophorèse de l’hémoglobine avant et après</a:t>
            </a:r>
          </a:p>
          <a:p>
            <a:pPr marL="338300" indent="-338300" algn="ctr" defTabSz="453466" eaLnBrk="1" hangingPunct="1">
              <a:buNone/>
            </a:pPr>
            <a:endParaRPr lang="fr-FR" dirty="0" smtClean="0">
              <a:ea typeface="ＭＳ Ｐゴシック" pitchFamily="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526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1"/>
          <p:cNvSpPr>
            <a:spLocks noGrp="1"/>
          </p:cNvSpPr>
          <p:nvPr>
            <p:ph type="title"/>
          </p:nvPr>
        </p:nvSpPr>
        <p:spPr>
          <a:xfrm>
            <a:off x="179512" y="381000"/>
            <a:ext cx="8229600" cy="1143000"/>
          </a:xfrm>
        </p:spPr>
        <p:txBody>
          <a:bodyPr/>
          <a:lstStyle/>
          <a:p>
            <a:pPr eaLnBrk="1" hangingPunct="1"/>
            <a:r>
              <a:rPr lang="fr-FR" dirty="0" smtClean="0">
                <a:latin typeface="Comic Sans MS" pitchFamily="4" charset="0"/>
                <a:ea typeface="ＭＳ Ｐゴシック" pitchFamily="4" charset="-128"/>
              </a:rPr>
              <a:t>Transfusion: complications  </a:t>
            </a:r>
            <a:endParaRPr lang="fr-FR" dirty="0" smtClean="0">
              <a:ea typeface="ＭＳ Ｐゴシック" pitchFamily="4" charset="-128"/>
            </a:endParaRPr>
          </a:p>
        </p:txBody>
      </p:sp>
      <p:sp>
        <p:nvSpPr>
          <p:cNvPr id="29699" name="Espace réservé du contenu 2"/>
          <p:cNvSpPr>
            <a:spLocks noGrp="1"/>
          </p:cNvSpPr>
          <p:nvPr>
            <p:ph idx="1"/>
          </p:nvPr>
        </p:nvSpPr>
        <p:spPr>
          <a:xfrm>
            <a:off x="83520" y="1600008"/>
            <a:ext cx="8687520" cy="4526395"/>
          </a:xfrm>
        </p:spPr>
        <p:txBody>
          <a:bodyPr/>
          <a:lstStyle/>
          <a:p>
            <a:pPr marL="338300" indent="-338300" defTabSz="453466"/>
            <a:r>
              <a:rPr lang="fr-FR" dirty="0" smtClean="0">
                <a:latin typeface="Comic Sans MS" pitchFamily="4" charset="0"/>
                <a:ea typeface="ＭＳ Ｐゴシック" pitchFamily="4" charset="-128"/>
              </a:rPr>
              <a:t>Hémochromatose secondaire</a:t>
            </a:r>
          </a:p>
          <a:p>
            <a:pPr marL="338300" indent="-338300" defTabSz="453466">
              <a:buNone/>
            </a:pPr>
            <a:endParaRPr lang="fr-FR" dirty="0" smtClean="0">
              <a:latin typeface="Comic Sans MS" pitchFamily="4" charset="0"/>
              <a:ea typeface="ＭＳ Ｐゴシック" pitchFamily="4" charset="-128"/>
            </a:endParaRPr>
          </a:p>
          <a:p>
            <a:pPr marL="338300" indent="-338300" defTabSz="453466" eaLnBrk="1" hangingPunct="1"/>
            <a:r>
              <a:rPr lang="fr-FR" dirty="0" err="1" smtClean="0">
                <a:latin typeface="Comic Sans MS" pitchFamily="4" charset="0"/>
                <a:ea typeface="ＭＳ Ｐゴシック" pitchFamily="4" charset="-128"/>
              </a:rPr>
              <a:t>Alloimmunisation</a:t>
            </a:r>
            <a:r>
              <a:rPr lang="fr-FR" dirty="0" smtClean="0">
                <a:latin typeface="Comic Sans MS" pitchFamily="4" charset="0"/>
                <a:ea typeface="ＭＳ Ｐゴシック" pitchFamily="4" charset="-128"/>
              </a:rPr>
              <a:t> </a:t>
            </a:r>
            <a:r>
              <a:rPr lang="fr-FR" dirty="0" err="1" smtClean="0">
                <a:latin typeface="Comic Sans MS" pitchFamily="4" charset="0"/>
                <a:ea typeface="ＭＳ Ｐゴシック" pitchFamily="4" charset="-128"/>
              </a:rPr>
              <a:t>post-transfusionnelle</a:t>
            </a:r>
            <a:endParaRPr lang="fr-FR" dirty="0" smtClean="0">
              <a:latin typeface="Comic Sans MS" pitchFamily="4" charset="0"/>
              <a:ea typeface="ＭＳ Ｐゴシック" pitchFamily="4" charset="-128"/>
            </a:endParaRPr>
          </a:p>
          <a:p>
            <a:pPr marL="1233488" indent="-338138" defTabSz="995363" eaLnBrk="1" hangingPunct="1">
              <a:buFontTx/>
              <a:buChar char="-"/>
              <a:tabLst>
                <a:tab pos="995363" algn="l"/>
              </a:tabLst>
            </a:pPr>
            <a:r>
              <a:rPr lang="fr-FR" sz="2200" b="0" dirty="0">
                <a:latin typeface="Comic Sans MS" pitchFamily="4" charset="0"/>
              </a:rPr>
              <a:t>Complication fréquente: 8 à 47%</a:t>
            </a:r>
          </a:p>
          <a:p>
            <a:pPr marL="1233488" indent="-338138" defTabSz="995363" eaLnBrk="1" hangingPunct="1">
              <a:buFontTx/>
              <a:buChar char="-"/>
              <a:tabLst>
                <a:tab pos="995363" algn="l"/>
              </a:tabLst>
            </a:pPr>
            <a:r>
              <a:rPr lang="fr-FR" sz="2200" b="0" dirty="0">
                <a:latin typeface="Comic Sans MS" pitchFamily="4" charset="0"/>
              </a:rPr>
              <a:t>2/3 concerne le système Rhésus</a:t>
            </a:r>
          </a:p>
          <a:p>
            <a:pPr marL="1233488" indent="-338138" defTabSz="995363" eaLnBrk="1" hangingPunct="1">
              <a:buFontTx/>
              <a:buChar char="-"/>
              <a:tabLst>
                <a:tab pos="995363" algn="l"/>
              </a:tabLst>
            </a:pPr>
            <a:r>
              <a:rPr lang="fr-FR" sz="2200" b="0" dirty="0">
                <a:latin typeface="Comic Sans MS" pitchFamily="4" charset="0"/>
              </a:rPr>
              <a:t>Dépendante: âge, nombre d’unités reçues, extension du </a:t>
            </a:r>
            <a:r>
              <a:rPr lang="fr-FR" sz="2200" b="0" dirty="0" smtClean="0">
                <a:latin typeface="Comic Sans MS" pitchFamily="4" charset="0"/>
              </a:rPr>
              <a:t>phénotype</a:t>
            </a:r>
          </a:p>
          <a:p>
            <a:pPr marL="338300" indent="-338300" defTabSz="453466" eaLnBrk="1" hangingPunct="1">
              <a:buNone/>
            </a:pPr>
            <a:endParaRPr lang="fr-FR" sz="2000" baseline="30000" dirty="0" smtClean="0">
              <a:latin typeface="Comic Sans MS" pitchFamily="4" charset="0"/>
            </a:endParaRPr>
          </a:p>
          <a:p>
            <a:pPr marL="338300" indent="-338300" defTabSz="453466" eaLnBrk="1" hangingPunct="1"/>
            <a:r>
              <a:rPr lang="fr-FR" dirty="0" smtClean="0">
                <a:latin typeface="Comic Sans MS" pitchFamily="4" charset="0"/>
                <a:ea typeface="ＭＳ Ｐゴシック" pitchFamily="4" charset="-128"/>
              </a:rPr>
              <a:t>Hémolyse retardée </a:t>
            </a:r>
            <a:r>
              <a:rPr lang="fr-FR" dirty="0" err="1" smtClean="0">
                <a:latin typeface="Comic Sans MS" pitchFamily="4" charset="0"/>
                <a:ea typeface="ＭＳ Ｐゴシック" pitchFamily="4" charset="-128"/>
              </a:rPr>
              <a:t>post-transfusionnelle</a:t>
            </a:r>
            <a:endParaRPr lang="fr-FR" dirty="0" smtClean="0">
              <a:latin typeface="Comic Sans MS" pitchFamily="4" charset="0"/>
              <a:ea typeface="ＭＳ Ｐゴシック" pitchFamily="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402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/>
          <p:cNvSpPr>
            <a:spLocks noGrp="1"/>
          </p:cNvSpPr>
          <p:nvPr>
            <p:ph type="title"/>
          </p:nvPr>
        </p:nvSpPr>
        <p:spPr>
          <a:xfrm>
            <a:off x="76200" y="305761"/>
            <a:ext cx="9144000" cy="1142039"/>
          </a:xfrm>
        </p:spPr>
        <p:txBody>
          <a:bodyPr/>
          <a:lstStyle/>
          <a:p>
            <a:pPr eaLnBrk="1" hangingPunct="1"/>
            <a:r>
              <a:rPr lang="fr-FR" dirty="0">
                <a:latin typeface="Comic Sans MS" pitchFamily="66" charset="0"/>
                <a:ea typeface="ＭＳ Ｐゴシック" pitchFamily="34" charset="-128"/>
              </a:rPr>
              <a:t>Hémolyse retardée </a:t>
            </a:r>
            <a:r>
              <a:rPr lang="fr-FR" dirty="0" err="1">
                <a:latin typeface="Comic Sans MS" pitchFamily="66" charset="0"/>
                <a:ea typeface="ＭＳ Ｐゴシック" pitchFamily="34" charset="-128"/>
              </a:rPr>
              <a:t>post-transfusionnelle</a:t>
            </a:r>
            <a:r>
              <a:rPr lang="fr-FR" dirty="0">
                <a:latin typeface="Comic Sans MS" pitchFamily="66" charset="0"/>
                <a:ea typeface="ＭＳ Ｐゴシック" pitchFamily="34" charset="-128"/>
              </a:rPr>
              <a:t> 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83870614"/>
              </p:ext>
            </p:extLst>
          </p:nvPr>
        </p:nvGraphicFramePr>
        <p:xfrm>
          <a:off x="899592" y="2204864"/>
          <a:ext cx="6926400" cy="2765686"/>
        </p:xfrm>
        <a:graphic>
          <a:graphicData uri="http://schemas.openxmlformats.org/drawingml/2006/table">
            <a:tbl>
              <a:tblPr/>
              <a:tblGrid>
                <a:gridCol w="3463200"/>
                <a:gridCol w="3463200"/>
              </a:tblGrid>
              <a:tr h="396240">
                <a:tc>
                  <a:txBody>
                    <a:bodyPr/>
                    <a:lstStyle/>
                    <a:p>
                      <a:pPr marL="0" marR="0" lvl="0" indent="0" algn="ctr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MS Gothic" pitchFamily="49" charset="-128"/>
                        </a:rPr>
                        <a:t>Clinique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MS Gothic" pitchFamily="49" charset="-128"/>
                        </a:rPr>
                        <a:t>Biologie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01354">
                <a:tc>
                  <a:txBody>
                    <a:bodyPr/>
                    <a:lstStyle/>
                    <a:p>
                      <a:pPr marL="0" marR="0" lvl="0" indent="0" algn="ctr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MS Gothic" pitchFamily="49" charset="-128"/>
                        </a:rPr>
                        <a:t>CVO sévère J4-J15 post tsf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MS Gothic" pitchFamily="49" charset="-128"/>
                        </a:rPr>
                        <a:t>Anémie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MS Gothic" pitchFamily="49" charset="-128"/>
                        </a:rPr>
                        <a:t>arégénérative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MS Gothic" pitchFamily="49" charset="-128"/>
                        </a:rPr>
                        <a:t>Fièvre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MS Gothic" pitchFamily="49" charset="-128"/>
                        </a:rPr>
                        <a:t>Hémolyse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marL="0" marR="0" lvl="0" indent="0" algn="ctr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MS Gothic" pitchFamily="49" charset="-128"/>
                        </a:rPr>
                        <a:t>Syndrome anémique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MS Gothic" pitchFamily="49" charset="-128"/>
                        </a:rPr>
                        <a:t>Inflammation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46447">
                <a:tc>
                  <a:txBody>
                    <a:bodyPr/>
                    <a:lstStyle/>
                    <a:p>
                      <a:pPr marL="0" marR="0" lvl="0" indent="0" algn="ctr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MS Gothic" pitchFamily="49" charset="-128"/>
                        </a:rPr>
                        <a:t>Hémoglobinurie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MS Gothic" pitchFamily="49" charset="-128"/>
                        </a:rPr>
                        <a:t>Bilan IH: (-)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29165">
                <a:tc>
                  <a:txBody>
                    <a:bodyPr/>
                    <a:lstStyle/>
                    <a:p>
                      <a:pPr marL="0" marR="0" lvl="0" indent="0" algn="ctr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MS Gothic" pitchFamily="49" charset="-128"/>
                        </a:rPr>
                        <a:t>Mauvaise rentabilité tsf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032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MS Gothic" pitchFamily="49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395536" y="5334000"/>
            <a:ext cx="79928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>
                <a:latin typeface="Comic Sans MS" pitchFamily="66" charset="0"/>
              </a:rPr>
              <a:t>Dumas - </a:t>
            </a:r>
            <a:r>
              <a:rPr lang="fr-FR" sz="1200" i="1" dirty="0" err="1" smtClean="0">
                <a:latin typeface="Comic Sans MS" pitchFamily="66" charset="0"/>
              </a:rPr>
              <a:t>Eculizumab</a:t>
            </a:r>
            <a:r>
              <a:rPr lang="fr-FR" sz="1200" i="1" dirty="0" smtClean="0">
                <a:latin typeface="Comic Sans MS" pitchFamily="66" charset="0"/>
              </a:rPr>
              <a:t> </a:t>
            </a:r>
            <a:r>
              <a:rPr lang="fr-FR" sz="1200" i="1" dirty="0">
                <a:latin typeface="Comic Sans MS" pitchFamily="66" charset="0"/>
              </a:rPr>
              <a:t>salvage </a:t>
            </a:r>
            <a:r>
              <a:rPr lang="fr-FR" sz="1200" i="1" dirty="0" err="1">
                <a:latin typeface="Comic Sans MS" pitchFamily="66" charset="0"/>
              </a:rPr>
              <a:t>therapy</a:t>
            </a:r>
            <a:r>
              <a:rPr lang="fr-FR" sz="1200" i="1" dirty="0">
                <a:latin typeface="Comic Sans MS" pitchFamily="66" charset="0"/>
              </a:rPr>
              <a:t> for </a:t>
            </a:r>
            <a:r>
              <a:rPr lang="fr-FR" sz="1200" i="1" dirty="0" err="1">
                <a:latin typeface="Comic Sans MS" pitchFamily="66" charset="0"/>
              </a:rPr>
              <a:t>delayed</a:t>
            </a:r>
            <a:r>
              <a:rPr lang="fr-FR" sz="1200" i="1" dirty="0">
                <a:latin typeface="Comic Sans MS" pitchFamily="66" charset="0"/>
              </a:rPr>
              <a:t> </a:t>
            </a:r>
            <a:r>
              <a:rPr lang="fr-FR" sz="1200" i="1" dirty="0" err="1">
                <a:latin typeface="Comic Sans MS" pitchFamily="66" charset="0"/>
              </a:rPr>
              <a:t>hemolysis</a:t>
            </a:r>
            <a:r>
              <a:rPr lang="fr-FR" sz="1200" i="1" dirty="0">
                <a:latin typeface="Comic Sans MS" pitchFamily="66" charset="0"/>
              </a:rPr>
              <a:t> transfusion </a:t>
            </a:r>
            <a:r>
              <a:rPr lang="fr-FR" sz="1200" i="1" dirty="0" err="1">
                <a:latin typeface="Comic Sans MS" pitchFamily="66" charset="0"/>
              </a:rPr>
              <a:t>reaction</a:t>
            </a:r>
            <a:r>
              <a:rPr lang="fr-FR" sz="1200" i="1" dirty="0">
                <a:latin typeface="Comic Sans MS" pitchFamily="66" charset="0"/>
              </a:rPr>
              <a:t> in </a:t>
            </a:r>
            <a:r>
              <a:rPr lang="fr-FR" sz="1200" i="1" dirty="0" err="1">
                <a:latin typeface="Comic Sans MS" pitchFamily="66" charset="0"/>
              </a:rPr>
              <a:t>sickle</a:t>
            </a:r>
            <a:r>
              <a:rPr lang="fr-FR" sz="1200" i="1" dirty="0">
                <a:latin typeface="Comic Sans MS" pitchFamily="66" charset="0"/>
              </a:rPr>
              <a:t> </a:t>
            </a:r>
            <a:r>
              <a:rPr lang="fr-FR" sz="1200" i="1" dirty="0" err="1">
                <a:latin typeface="Comic Sans MS" pitchFamily="66" charset="0"/>
              </a:rPr>
              <a:t>cell</a:t>
            </a:r>
            <a:endParaRPr lang="fr-FR" sz="1200" i="1" dirty="0">
              <a:latin typeface="Comic Sans MS" pitchFamily="66" charset="0"/>
            </a:endParaRPr>
          </a:p>
          <a:p>
            <a:r>
              <a:rPr lang="fr-FR" sz="1200" i="1" dirty="0" err="1">
                <a:latin typeface="Comic Sans MS" pitchFamily="66" charset="0"/>
              </a:rPr>
              <a:t>disease</a:t>
            </a:r>
            <a:r>
              <a:rPr lang="fr-FR" sz="1200" i="1" dirty="0">
                <a:latin typeface="Comic Sans MS" pitchFamily="66" charset="0"/>
              </a:rPr>
              <a:t> </a:t>
            </a:r>
            <a:r>
              <a:rPr lang="fr-FR" sz="1200" i="1" dirty="0" smtClean="0">
                <a:latin typeface="Comic Sans MS" pitchFamily="66" charset="0"/>
              </a:rPr>
              <a:t>patients – Blood 2016</a:t>
            </a:r>
            <a:endParaRPr lang="fr-FR" sz="1200" i="1" dirty="0">
              <a:latin typeface="Comic Sans MS" pitchFamily="66" charset="0"/>
            </a:endParaRPr>
          </a:p>
          <a:p>
            <a:r>
              <a:rPr lang="fr-FR" sz="1200" i="1" dirty="0" err="1" smtClean="0">
                <a:latin typeface="Comic Sans MS" pitchFamily="66" charset="0"/>
              </a:rPr>
              <a:t>Dessap</a:t>
            </a:r>
            <a:r>
              <a:rPr lang="fr-FR" sz="1200" i="1" dirty="0" smtClean="0">
                <a:latin typeface="Comic Sans MS" pitchFamily="66" charset="0"/>
              </a:rPr>
              <a:t> - A </a:t>
            </a:r>
            <a:r>
              <a:rPr lang="fr-FR" sz="1200" i="1" dirty="0">
                <a:latin typeface="Comic Sans MS" pitchFamily="66" charset="0"/>
              </a:rPr>
              <a:t>diagnostic </a:t>
            </a:r>
            <a:r>
              <a:rPr lang="fr-FR" sz="1200" i="1" dirty="0" err="1">
                <a:latin typeface="Comic Sans MS" pitchFamily="66" charset="0"/>
              </a:rPr>
              <a:t>nomogram</a:t>
            </a:r>
            <a:r>
              <a:rPr lang="fr-FR" sz="1200" i="1" dirty="0">
                <a:latin typeface="Comic Sans MS" pitchFamily="66" charset="0"/>
              </a:rPr>
              <a:t> for </a:t>
            </a:r>
            <a:r>
              <a:rPr lang="fr-FR" sz="1200" i="1" dirty="0" err="1">
                <a:latin typeface="Comic Sans MS" pitchFamily="66" charset="0"/>
              </a:rPr>
              <a:t>delayed</a:t>
            </a:r>
            <a:r>
              <a:rPr lang="fr-FR" sz="1200" i="1" dirty="0">
                <a:latin typeface="Comic Sans MS" pitchFamily="66" charset="0"/>
              </a:rPr>
              <a:t> </a:t>
            </a:r>
            <a:r>
              <a:rPr lang="fr-FR" sz="1200" i="1" dirty="0" err="1">
                <a:latin typeface="Comic Sans MS" pitchFamily="66" charset="0"/>
              </a:rPr>
              <a:t>hemolytic</a:t>
            </a:r>
            <a:r>
              <a:rPr lang="fr-FR" sz="1200" i="1" dirty="0">
                <a:latin typeface="Comic Sans MS" pitchFamily="66" charset="0"/>
              </a:rPr>
              <a:t> transfusion </a:t>
            </a:r>
            <a:r>
              <a:rPr lang="fr-FR" sz="1200" i="1" dirty="0" err="1">
                <a:latin typeface="Comic Sans MS" pitchFamily="66" charset="0"/>
              </a:rPr>
              <a:t>reaction</a:t>
            </a:r>
            <a:r>
              <a:rPr lang="fr-FR" sz="1200" i="1" dirty="0">
                <a:latin typeface="Comic Sans MS" pitchFamily="66" charset="0"/>
              </a:rPr>
              <a:t> in </a:t>
            </a:r>
            <a:r>
              <a:rPr lang="fr-FR" sz="1200" i="1" dirty="0" err="1">
                <a:latin typeface="Comic Sans MS" pitchFamily="66" charset="0"/>
              </a:rPr>
              <a:t>sickle</a:t>
            </a:r>
            <a:r>
              <a:rPr lang="fr-FR" sz="1200" i="1" dirty="0">
                <a:latin typeface="Comic Sans MS" pitchFamily="66" charset="0"/>
              </a:rPr>
              <a:t> </a:t>
            </a:r>
            <a:r>
              <a:rPr lang="fr-FR" sz="1200" i="1" dirty="0" err="1">
                <a:latin typeface="Comic Sans MS" pitchFamily="66" charset="0"/>
              </a:rPr>
              <a:t>cell</a:t>
            </a:r>
            <a:r>
              <a:rPr lang="fr-FR" sz="1200" i="1" dirty="0">
                <a:latin typeface="Comic Sans MS" pitchFamily="66" charset="0"/>
              </a:rPr>
              <a:t> </a:t>
            </a:r>
            <a:r>
              <a:rPr lang="fr-FR" sz="1200" i="1" dirty="0" err="1" smtClean="0">
                <a:latin typeface="Comic Sans MS" pitchFamily="66" charset="0"/>
              </a:rPr>
              <a:t>disease</a:t>
            </a:r>
            <a:r>
              <a:rPr lang="fr-FR" sz="1200" i="1" dirty="0">
                <a:latin typeface="Comic Sans MS" pitchFamily="66" charset="0"/>
              </a:rPr>
              <a:t> </a:t>
            </a:r>
            <a:r>
              <a:rPr lang="fr-FR" sz="1200" i="1" dirty="0" smtClean="0">
                <a:latin typeface="Comic Sans MS" pitchFamily="66" charset="0"/>
              </a:rPr>
              <a:t>- AJH </a:t>
            </a:r>
            <a:r>
              <a:rPr lang="fr-FR" sz="1200" i="1" dirty="0">
                <a:latin typeface="Comic Sans MS" pitchFamily="66" charset="0"/>
              </a:rPr>
              <a:t>2016</a:t>
            </a:r>
          </a:p>
          <a:p>
            <a:r>
              <a:rPr lang="fr-FR" sz="1200" i="1" dirty="0" err="1" smtClean="0">
                <a:latin typeface="Comic Sans MS" pitchFamily="66" charset="0"/>
              </a:rPr>
              <a:t>Habibi</a:t>
            </a:r>
            <a:r>
              <a:rPr lang="fr-FR" sz="1200" i="1" dirty="0" smtClean="0">
                <a:latin typeface="Comic Sans MS" pitchFamily="66" charset="0"/>
              </a:rPr>
              <a:t> - </a:t>
            </a:r>
            <a:r>
              <a:rPr lang="fr-FR" sz="1200" i="1" dirty="0" err="1" smtClean="0">
                <a:latin typeface="Comic Sans MS" pitchFamily="66" charset="0"/>
              </a:rPr>
              <a:t>Delayed</a:t>
            </a:r>
            <a:r>
              <a:rPr lang="fr-FR" sz="1200" i="1" dirty="0" smtClean="0">
                <a:latin typeface="Comic Sans MS" pitchFamily="66" charset="0"/>
              </a:rPr>
              <a:t> </a:t>
            </a:r>
            <a:r>
              <a:rPr lang="fr-FR" sz="1200" i="1" dirty="0" err="1">
                <a:latin typeface="Comic Sans MS" pitchFamily="66" charset="0"/>
              </a:rPr>
              <a:t>hemolytic</a:t>
            </a:r>
            <a:r>
              <a:rPr lang="fr-FR" sz="1200" i="1" dirty="0">
                <a:latin typeface="Comic Sans MS" pitchFamily="66" charset="0"/>
              </a:rPr>
              <a:t> transfusion </a:t>
            </a:r>
            <a:r>
              <a:rPr lang="fr-FR" sz="1200" i="1" dirty="0" err="1">
                <a:latin typeface="Comic Sans MS" pitchFamily="66" charset="0"/>
              </a:rPr>
              <a:t>reaction</a:t>
            </a:r>
            <a:r>
              <a:rPr lang="fr-FR" sz="1200" i="1" dirty="0">
                <a:latin typeface="Comic Sans MS" pitchFamily="66" charset="0"/>
              </a:rPr>
              <a:t> in </a:t>
            </a:r>
            <a:r>
              <a:rPr lang="fr-FR" sz="1200" i="1" dirty="0" err="1">
                <a:latin typeface="Comic Sans MS" pitchFamily="66" charset="0"/>
              </a:rPr>
              <a:t>adult</a:t>
            </a:r>
            <a:r>
              <a:rPr lang="fr-FR" sz="1200" i="1" dirty="0">
                <a:latin typeface="Comic Sans MS" pitchFamily="66" charset="0"/>
              </a:rPr>
              <a:t> </a:t>
            </a:r>
            <a:r>
              <a:rPr lang="fr-FR" sz="1200" i="1" dirty="0" err="1" smtClean="0">
                <a:latin typeface="Comic Sans MS" pitchFamily="66" charset="0"/>
              </a:rPr>
              <a:t>sickle-cell</a:t>
            </a:r>
            <a:r>
              <a:rPr lang="fr-FR" sz="1200" i="1" dirty="0" smtClean="0">
                <a:latin typeface="Comic Sans MS" pitchFamily="66" charset="0"/>
              </a:rPr>
              <a:t> </a:t>
            </a:r>
            <a:r>
              <a:rPr lang="en-US" sz="1200" i="1" dirty="0" smtClean="0">
                <a:latin typeface="Comic Sans MS" pitchFamily="66" charset="0"/>
              </a:rPr>
              <a:t>disease</a:t>
            </a:r>
            <a:r>
              <a:rPr lang="en-US" sz="1200" i="1" dirty="0">
                <a:latin typeface="Comic Sans MS" pitchFamily="66" charset="0"/>
              </a:rPr>
              <a:t>: presentations, outcomes, and treatments of </a:t>
            </a:r>
            <a:r>
              <a:rPr lang="en-US" sz="1200" i="1" dirty="0" smtClean="0">
                <a:latin typeface="Comic Sans MS" pitchFamily="66" charset="0"/>
              </a:rPr>
              <a:t>99</a:t>
            </a:r>
            <a:r>
              <a:rPr lang="fr-FR" sz="1200" i="1" dirty="0" smtClean="0">
                <a:latin typeface="Comic Sans MS" pitchFamily="66" charset="0"/>
              </a:rPr>
              <a:t> </a:t>
            </a:r>
            <a:r>
              <a:rPr lang="fr-FR" sz="1200" i="1" dirty="0" err="1" smtClean="0">
                <a:latin typeface="Comic Sans MS" pitchFamily="66" charset="0"/>
              </a:rPr>
              <a:t>referral</a:t>
            </a:r>
            <a:r>
              <a:rPr lang="fr-FR" sz="1200" i="1" dirty="0" smtClean="0">
                <a:latin typeface="Comic Sans MS" pitchFamily="66" charset="0"/>
              </a:rPr>
              <a:t> </a:t>
            </a:r>
            <a:r>
              <a:rPr lang="fr-FR" sz="1200" i="1" dirty="0">
                <a:latin typeface="Comic Sans MS" pitchFamily="66" charset="0"/>
              </a:rPr>
              <a:t>center </a:t>
            </a:r>
            <a:r>
              <a:rPr lang="fr-FR" sz="1200" i="1" dirty="0" err="1" smtClean="0">
                <a:latin typeface="Comic Sans MS" pitchFamily="66" charset="0"/>
              </a:rPr>
              <a:t>episodes</a:t>
            </a:r>
            <a:r>
              <a:rPr lang="fr-FR" sz="1200" i="1" dirty="0" smtClean="0">
                <a:latin typeface="Comic Sans MS" pitchFamily="66" charset="0"/>
              </a:rPr>
              <a:t> American </a:t>
            </a:r>
            <a:r>
              <a:rPr lang="fr-FR" sz="1200" i="1" dirty="0">
                <a:latin typeface="Comic Sans MS" pitchFamily="66" charset="0"/>
              </a:rPr>
              <a:t>Journal of </a:t>
            </a:r>
            <a:r>
              <a:rPr lang="fr-FR" sz="1200" i="1" dirty="0" err="1">
                <a:latin typeface="Comic Sans MS" pitchFamily="66" charset="0"/>
              </a:rPr>
              <a:t>Hematology</a:t>
            </a:r>
            <a:r>
              <a:rPr lang="fr-FR" sz="1200" i="1" dirty="0">
                <a:latin typeface="Comic Sans MS" pitchFamily="66" charset="0"/>
              </a:rPr>
              <a:t>, 2016</a:t>
            </a:r>
          </a:p>
          <a:p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107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8640"/>
            <a:ext cx="4580929" cy="648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-1548680" y="4068361"/>
            <a:ext cx="4032448" cy="58477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Comic Sans MS" pitchFamily="66" charset="0"/>
              </a:rPr>
              <a:t>En synthèse</a:t>
            </a:r>
            <a:endParaRPr lang="fr-FR" sz="3200" b="1" dirty="0">
              <a:latin typeface="Comic Sans MS" pitchFamily="66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828800"/>
            <a:ext cx="2889250" cy="427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553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Anémies constitutionnelles 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fr-FR" u="sng" dirty="0" smtClean="0">
                <a:latin typeface="Comic Sans MS" pitchFamily="66" charset="0"/>
              </a:rPr>
              <a:t>Causes centrales</a:t>
            </a:r>
          </a:p>
          <a:p>
            <a:pPr>
              <a:buFontTx/>
              <a:buChar char="-"/>
            </a:pPr>
            <a:r>
              <a:rPr lang="fr-FR" b="0" dirty="0" smtClean="0">
                <a:latin typeface="Comic Sans MS" pitchFamily="66" charset="0"/>
              </a:rPr>
              <a:t>Anémie de </a:t>
            </a:r>
            <a:r>
              <a:rPr lang="fr-FR" b="0" dirty="0" err="1" smtClean="0">
                <a:latin typeface="Comic Sans MS" pitchFamily="66" charset="0"/>
              </a:rPr>
              <a:t>Blackfan</a:t>
            </a:r>
            <a:r>
              <a:rPr lang="fr-FR" b="0" dirty="0" smtClean="0">
                <a:latin typeface="Comic Sans MS" pitchFamily="66" charset="0"/>
              </a:rPr>
              <a:t> </a:t>
            </a:r>
            <a:r>
              <a:rPr lang="fr-FR" b="0" dirty="0" err="1" smtClean="0">
                <a:latin typeface="Comic Sans MS" pitchFamily="66" charset="0"/>
              </a:rPr>
              <a:t>Diamond</a:t>
            </a:r>
            <a:endParaRPr lang="fr-FR" b="0" dirty="0" smtClean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fr-FR" b="0" dirty="0" err="1" smtClean="0">
                <a:latin typeface="Comic Sans MS" pitchFamily="66" charset="0"/>
              </a:rPr>
              <a:t>Dysérythropoïèses</a:t>
            </a:r>
            <a:r>
              <a:rPr lang="fr-FR" b="0" dirty="0" smtClean="0">
                <a:latin typeface="Comic Sans MS" pitchFamily="66" charset="0"/>
              </a:rPr>
              <a:t> congénitales</a:t>
            </a:r>
          </a:p>
          <a:p>
            <a:pPr>
              <a:buFontTx/>
              <a:buChar char="-"/>
            </a:pPr>
            <a:r>
              <a:rPr lang="fr-FR" b="0" dirty="0" smtClean="0">
                <a:latin typeface="Comic Sans MS" pitchFamily="66" charset="0"/>
              </a:rPr>
              <a:t>Anémie </a:t>
            </a:r>
            <a:r>
              <a:rPr lang="fr-FR" b="0" dirty="0" err="1" smtClean="0">
                <a:latin typeface="Comic Sans MS" pitchFamily="66" charset="0"/>
              </a:rPr>
              <a:t>sidéroblastiques</a:t>
            </a:r>
            <a:r>
              <a:rPr lang="fr-FR" b="0" dirty="0" smtClean="0">
                <a:latin typeface="Comic Sans MS" pitchFamily="66" charset="0"/>
              </a:rPr>
              <a:t> congénitales</a:t>
            </a:r>
          </a:p>
          <a:p>
            <a:pPr>
              <a:buFont typeface="Arial" pitchFamily="34" charset="0"/>
              <a:buChar char="•"/>
            </a:pPr>
            <a:r>
              <a:rPr lang="fr-FR" u="sng" dirty="0" smtClean="0">
                <a:latin typeface="Comic Sans MS" pitchFamily="66" charset="0"/>
              </a:rPr>
              <a:t>Causes périphériques:</a:t>
            </a:r>
          </a:p>
          <a:p>
            <a:pPr>
              <a:buFontTx/>
              <a:buChar char="-"/>
            </a:pPr>
            <a:r>
              <a:rPr lang="fr-FR" b="0" dirty="0" smtClean="0">
                <a:latin typeface="Comic Sans MS" pitchFamily="66" charset="0"/>
              </a:rPr>
              <a:t>Anomalies enzymatiques</a:t>
            </a:r>
          </a:p>
          <a:p>
            <a:pPr>
              <a:buFontTx/>
              <a:buChar char="-"/>
            </a:pPr>
            <a:r>
              <a:rPr lang="fr-FR" b="0" dirty="0" smtClean="0">
                <a:latin typeface="Comic Sans MS" pitchFamily="66" charset="0"/>
              </a:rPr>
              <a:t>Anomalies de membrane</a:t>
            </a:r>
          </a:p>
          <a:p>
            <a:pPr>
              <a:buFontTx/>
              <a:buChar char="-"/>
            </a:pPr>
            <a:r>
              <a:rPr lang="fr-FR" b="0" dirty="0" smtClean="0">
                <a:latin typeface="Comic Sans MS" pitchFamily="66" charset="0"/>
              </a:rPr>
              <a:t>Anomalies de l’hémoglobine</a:t>
            </a:r>
            <a:endParaRPr lang="fr-FR" b="0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fr-FR" dirty="0" smtClean="0"/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3645024"/>
            <a:ext cx="6624736" cy="2520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308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4738662" cy="656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-1548680" y="4068361"/>
            <a:ext cx="4032448" cy="58477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Comic Sans MS" pitchFamily="66" charset="0"/>
              </a:rPr>
              <a:t>En synthèse</a:t>
            </a:r>
            <a:endParaRPr lang="fr-FR" sz="3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124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3761" y="2021973"/>
            <a:ext cx="5019840" cy="140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r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8220960" cy="1137719"/>
          </a:xfrm>
        </p:spPr>
        <p:txBody>
          <a:bodyPr/>
          <a:lstStyle/>
          <a:p>
            <a:pPr eaLnBrk="1" hangingPunct="1"/>
            <a:r>
              <a:rPr lang="fr-FR" altLang="fr-FR" smtClean="0">
                <a:latin typeface="Comic Sans MS" pitchFamily="4" charset="0"/>
              </a:rPr>
              <a:t>Ressources</a:t>
            </a:r>
            <a:br>
              <a:rPr lang="fr-FR" altLang="fr-FR" smtClean="0">
                <a:latin typeface="Comic Sans MS" pitchFamily="4" charset="0"/>
              </a:rPr>
            </a:br>
            <a:r>
              <a:rPr lang="fr-FR" altLang="fr-FR" sz="3000">
                <a:latin typeface="Comic Sans MS" pitchFamily="4" charset="0"/>
              </a:rPr>
              <a:t>Professionnels</a:t>
            </a:r>
          </a:p>
        </p:txBody>
      </p:sp>
      <p:pic>
        <p:nvPicPr>
          <p:cNvPr id="5120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480" y="2021972"/>
            <a:ext cx="5412960" cy="157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480" y="3963297"/>
            <a:ext cx="4877280" cy="198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9360" y="3774637"/>
            <a:ext cx="2921760" cy="62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ZoneTexte 7"/>
          <p:cNvSpPr txBox="1">
            <a:spLocks noChangeArrowheads="1"/>
          </p:cNvSpPr>
          <p:nvPr/>
        </p:nvSpPr>
        <p:spPr bwMode="auto">
          <a:xfrm>
            <a:off x="6168960" y="4396782"/>
            <a:ext cx="3274560" cy="34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>
            <a:spAutoFit/>
          </a:bodyPr>
          <a:lstStyle>
            <a:lvl1pPr defTabSz="500063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500063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</a:pPr>
            <a:r>
              <a:rPr lang="fr-FR" altLang="fr-FR" sz="1600">
                <a:solidFill>
                  <a:srgbClr val="000000"/>
                </a:solidFill>
                <a:latin typeface="Comic Sans MS" pitchFamily="4" charset="0"/>
              </a:rPr>
              <a:t>www.orphanet.fr</a:t>
            </a:r>
          </a:p>
        </p:txBody>
      </p:sp>
      <p:sp>
        <p:nvSpPr>
          <p:cNvPr id="51208" name="ZoneTexte 7"/>
          <p:cNvSpPr txBox="1">
            <a:spLocks noChangeArrowheads="1"/>
          </p:cNvSpPr>
          <p:nvPr/>
        </p:nvSpPr>
        <p:spPr bwMode="auto">
          <a:xfrm>
            <a:off x="5747040" y="5884458"/>
            <a:ext cx="2490207" cy="57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18" tIns="41460" rIns="82918" bIns="41460">
            <a:spAutoFit/>
          </a:bodyPr>
          <a:lstStyle>
            <a:lvl1pPr defTabSz="500063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500063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</a:pPr>
            <a:r>
              <a:rPr lang="fr-FR" altLang="fr-FR" sz="1600">
                <a:solidFill>
                  <a:srgbClr val="3333CC"/>
                </a:solidFill>
                <a:latin typeface="Comic Sans MS" pitchFamily="4" charset="0"/>
                <a:hlinkClick r:id="rId6"/>
              </a:rPr>
              <a:t>http://filiere-mcgre.fr/</a:t>
            </a:r>
            <a:endParaRPr lang="fr-FR" altLang="fr-FR" sz="1600">
              <a:solidFill>
                <a:srgbClr val="3333CC"/>
              </a:solidFill>
              <a:latin typeface="Comic Sans MS" pitchFamily="4" charset="0"/>
            </a:endParaRPr>
          </a:p>
          <a:p>
            <a:pPr eaLnBrk="1"/>
            <a:endParaRPr lang="fr-FR" altLang="fr-FR" sz="1600">
              <a:solidFill>
                <a:srgbClr val="3333CC"/>
              </a:solidFill>
            </a:endParaRPr>
          </a:p>
        </p:txBody>
      </p:sp>
      <p:pic>
        <p:nvPicPr>
          <p:cNvPr id="5120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2640" y="4791384"/>
            <a:ext cx="1876320" cy="112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895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8220960" cy="1137719"/>
          </a:xfrm>
        </p:spPr>
        <p:txBody>
          <a:bodyPr/>
          <a:lstStyle/>
          <a:p>
            <a:pPr eaLnBrk="1" hangingPunct="1"/>
            <a:r>
              <a:rPr lang="fr-FR" altLang="fr-FR" smtClean="0">
                <a:latin typeface="Comic Sans MS" pitchFamily="4" charset="0"/>
              </a:rPr>
              <a:t>Ressources</a:t>
            </a:r>
            <a:br>
              <a:rPr lang="fr-FR" altLang="fr-FR" smtClean="0">
                <a:latin typeface="Comic Sans MS" pitchFamily="4" charset="0"/>
              </a:rPr>
            </a:br>
            <a:r>
              <a:rPr lang="fr-FR" altLang="fr-FR" sz="3000">
                <a:latin typeface="Comic Sans MS" pitchFamily="4" charset="0"/>
              </a:rPr>
              <a:t>Patients</a:t>
            </a:r>
          </a:p>
        </p:txBody>
      </p:sp>
      <p:sp>
        <p:nvSpPr>
          <p:cNvPr id="52227" name="ZoneTexte 3"/>
          <p:cNvSpPr txBox="1">
            <a:spLocks noChangeArrowheads="1"/>
          </p:cNvSpPr>
          <p:nvPr/>
        </p:nvSpPr>
        <p:spPr bwMode="auto">
          <a:xfrm>
            <a:off x="475200" y="2170308"/>
            <a:ext cx="8220960" cy="453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>
            <a:spAutoFit/>
          </a:bodyPr>
          <a:lstStyle>
            <a:lvl1pPr defTabSz="500063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1pPr>
            <a:lvl2pPr marL="37931725" indent="-37474525" defTabSz="500063"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2pPr>
            <a:lvl3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3pPr>
            <a:lvl4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4pPr>
            <a:lvl5pPr eaLnBrk="0"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5pPr>
            <a:lvl6pPr marL="4572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6pPr>
            <a:lvl7pPr marL="9144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7pPr>
            <a:lvl8pPr marL="13716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8pPr>
            <a:lvl9pPr marL="1828800" eaLnBrk="0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pitchFamily="49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SzTx/>
            </a:pPr>
            <a:r>
              <a:rPr lang="fr-FR" altLang="fr-FR" u="sng">
                <a:solidFill>
                  <a:schemeClr val="tx1"/>
                </a:solidFill>
                <a:latin typeface="Comic Sans MS" pitchFamily="4" charset="0"/>
              </a:rPr>
              <a:t>Associations: </a:t>
            </a:r>
          </a:p>
          <a:p>
            <a:pPr eaLnBrk="1" hangingPunct="1">
              <a:lnSpc>
                <a:spcPct val="100000"/>
              </a:lnSpc>
              <a:buClrTx/>
              <a:buSzTx/>
              <a:buFont typeface="Arial" charset="0"/>
              <a:buChar char="•"/>
            </a:pPr>
            <a:r>
              <a:rPr lang="fr-FR" altLang="fr-FR" sz="1600">
                <a:solidFill>
                  <a:srgbClr val="3366FF"/>
                </a:solidFill>
                <a:latin typeface="Comic Sans MS" pitchFamily="4" charset="0"/>
                <a:hlinkClick r:id="rId2"/>
              </a:rPr>
              <a:t>www.drepavie.org</a:t>
            </a:r>
            <a:endParaRPr lang="fr-FR" altLang="fr-FR" sz="1600">
              <a:solidFill>
                <a:srgbClr val="3366FF"/>
              </a:solidFill>
              <a:latin typeface="Comic Sans MS" pitchFamily="4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</a:pPr>
            <a:endParaRPr lang="fr-FR" altLang="fr-FR" sz="1600">
              <a:solidFill>
                <a:srgbClr val="3366FF"/>
              </a:solidFill>
              <a:latin typeface="Comic Sans MS" pitchFamily="4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  <a:buFont typeface="Arial" charset="0"/>
              <a:buChar char="•"/>
            </a:pPr>
            <a:r>
              <a:rPr lang="fr-FR" altLang="fr-FR" sz="1600">
                <a:solidFill>
                  <a:srgbClr val="3366FF"/>
                </a:solidFill>
                <a:latin typeface="Comic Sans MS" pitchFamily="4" charset="0"/>
              </a:rPr>
              <a:t> </a:t>
            </a:r>
            <a:r>
              <a:rPr lang="fr-FR" altLang="fr-FR" sz="1600">
                <a:solidFill>
                  <a:srgbClr val="3366FF"/>
                </a:solidFill>
                <a:latin typeface="Comic Sans MS" pitchFamily="4" charset="0"/>
                <a:hlinkClick r:id="rId3"/>
              </a:rPr>
              <a:t>www.sosglobi.fr</a:t>
            </a:r>
            <a:endParaRPr lang="fr-FR" altLang="fr-FR" sz="1600">
              <a:solidFill>
                <a:srgbClr val="3366FF"/>
              </a:solidFill>
              <a:latin typeface="Comic Sans MS" pitchFamily="4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</a:pPr>
            <a:endParaRPr lang="fr-FR" altLang="fr-FR" sz="1600">
              <a:solidFill>
                <a:schemeClr val="tx1"/>
              </a:solidFill>
              <a:latin typeface="Comic Sans MS" pitchFamily="4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  <a:buFont typeface="Arial" charset="0"/>
              <a:buChar char="•"/>
            </a:pPr>
            <a:r>
              <a:rPr lang="fr-FR" altLang="fr-FR" sz="1600">
                <a:solidFill>
                  <a:schemeClr val="tx1"/>
                </a:solidFill>
                <a:latin typeface="Comic Sans MS" pitchFamily="4" charset="0"/>
              </a:rPr>
              <a:t> Drépa31 </a:t>
            </a:r>
          </a:p>
          <a:p>
            <a:pPr eaLnBrk="1" hangingPunct="1">
              <a:lnSpc>
                <a:spcPct val="100000"/>
              </a:lnSpc>
              <a:buClrTx/>
              <a:buSzTx/>
            </a:pPr>
            <a:r>
              <a:rPr lang="fr-FR" altLang="fr-FR" sz="1600">
                <a:solidFill>
                  <a:schemeClr val="tx1"/>
                </a:solidFill>
                <a:latin typeface="Comic Sans MS" pitchFamily="4" charset="0"/>
              </a:rPr>
              <a:t>4 rue San Subra, 31300 TOULOUSE</a:t>
            </a:r>
            <a:r>
              <a:rPr lang="fr-FR" altLang="fr-FR" sz="1600" b="1">
                <a:solidFill>
                  <a:schemeClr val="tx1"/>
                </a:solidFill>
                <a:latin typeface="Comic Sans MS" pitchFamily="4" charset="0"/>
              </a:rPr>
              <a:t> </a:t>
            </a:r>
            <a:endParaRPr lang="fr-FR" altLang="fr-FR" sz="1600">
              <a:solidFill>
                <a:schemeClr val="tx1"/>
              </a:solidFill>
              <a:latin typeface="Comic Sans MS" pitchFamily="4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</a:pPr>
            <a:r>
              <a:rPr lang="fr-FR" altLang="fr-FR" sz="1600" b="1" u="sng">
                <a:solidFill>
                  <a:schemeClr val="tx1"/>
                </a:solidFill>
                <a:latin typeface="Comic Sans MS" pitchFamily="4" charset="0"/>
                <a:hlinkClick r:id="rId4"/>
              </a:rPr>
              <a:t>drepano31@yahoo.fr</a:t>
            </a:r>
            <a:endParaRPr lang="fr-FR" altLang="fr-FR" sz="1600" b="1" u="sng">
              <a:solidFill>
                <a:schemeClr val="tx1"/>
              </a:solidFill>
              <a:latin typeface="Comic Sans MS" pitchFamily="4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</a:pPr>
            <a:endParaRPr lang="fr-FR" altLang="fr-FR" sz="1600" b="1" u="sng">
              <a:solidFill>
                <a:schemeClr val="tx1"/>
              </a:solidFill>
              <a:latin typeface="Comic Sans MS" pitchFamily="4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</a:pPr>
            <a:r>
              <a:rPr lang="fr-FR" altLang="fr-FR" u="sng">
                <a:solidFill>
                  <a:schemeClr val="tx1"/>
                </a:solidFill>
                <a:latin typeface="Comic Sans MS" pitchFamily="4" charset="0"/>
              </a:rPr>
              <a:t>Education thérapeutique:</a:t>
            </a:r>
          </a:p>
          <a:p>
            <a:pPr eaLnBrk="1" hangingPunct="1">
              <a:lnSpc>
                <a:spcPct val="100000"/>
              </a:lnSpc>
              <a:buClrTx/>
              <a:buSzTx/>
              <a:buFont typeface="Arial" charset="0"/>
              <a:buChar char="•"/>
            </a:pPr>
            <a:r>
              <a:rPr lang="fr-FR" altLang="fr-FR" sz="1600">
                <a:solidFill>
                  <a:schemeClr val="tx1"/>
                </a:solidFill>
                <a:latin typeface="Comic Sans MS" pitchFamily="4" charset="0"/>
              </a:rPr>
              <a:t> </a:t>
            </a:r>
            <a:r>
              <a:rPr lang="fr-FR" altLang="fr-FR" sz="1600">
                <a:solidFill>
                  <a:schemeClr val="tx1"/>
                </a:solidFill>
                <a:latin typeface="Comic Sans MS" pitchFamily="4" charset="0"/>
                <a:hlinkClick r:id="rId5"/>
              </a:rPr>
              <a:t>www.rofsed.fr</a:t>
            </a:r>
            <a:endParaRPr lang="fr-FR" altLang="fr-FR" sz="1600">
              <a:solidFill>
                <a:schemeClr val="tx1"/>
              </a:solidFill>
              <a:latin typeface="Comic Sans MS" pitchFamily="4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</a:pPr>
            <a:endParaRPr lang="fr-FR" altLang="fr-FR" u="sng">
              <a:solidFill>
                <a:schemeClr val="tx1"/>
              </a:solidFill>
              <a:latin typeface="Comic Sans MS" pitchFamily="4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</a:pPr>
            <a:r>
              <a:rPr lang="fr-FR" altLang="fr-FR" u="sng">
                <a:solidFill>
                  <a:schemeClr val="tx1"/>
                </a:solidFill>
                <a:latin typeface="Comic Sans MS" pitchFamily="4" charset="0"/>
              </a:rPr>
              <a:t>Filière MCGRE</a:t>
            </a:r>
          </a:p>
          <a:p>
            <a:pPr eaLnBrk="1" hangingPunct="1">
              <a:lnSpc>
                <a:spcPct val="100000"/>
              </a:lnSpc>
              <a:buClrTx/>
              <a:buSzTx/>
              <a:buFont typeface="Arial" charset="0"/>
              <a:buChar char="•"/>
            </a:pPr>
            <a:r>
              <a:rPr lang="fr-FR" altLang="fr-FR" sz="1600">
                <a:solidFill>
                  <a:schemeClr val="tx1"/>
                </a:solidFill>
                <a:latin typeface="Comic Sans MS" pitchFamily="4" charset="0"/>
                <a:hlinkClick r:id="rId6"/>
              </a:rPr>
              <a:t>http://filiere-mcgre.fr/</a:t>
            </a:r>
            <a:endParaRPr lang="fr-FR" altLang="fr-FR" sz="1600">
              <a:solidFill>
                <a:schemeClr val="tx1"/>
              </a:solidFill>
              <a:latin typeface="Comic Sans MS" pitchFamily="4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  <a:buFont typeface="Arial" charset="0"/>
              <a:buChar char="•"/>
            </a:pPr>
            <a:endParaRPr lang="fr-FR" altLang="fr-FR" sz="1600">
              <a:solidFill>
                <a:schemeClr val="tx1"/>
              </a:solidFill>
              <a:latin typeface="Comic Sans MS" pitchFamily="4" charset="0"/>
            </a:endParaRPr>
          </a:p>
          <a:p>
            <a:pPr eaLnBrk="1" hangingPunct="1">
              <a:lnSpc>
                <a:spcPct val="100000"/>
              </a:lnSpc>
              <a:buClrTx/>
              <a:buSzTx/>
              <a:buFont typeface="Arial" charset="0"/>
              <a:buChar char="•"/>
            </a:pPr>
            <a:endParaRPr lang="fr-FR" altLang="fr-FR" sz="1600">
              <a:solidFill>
                <a:schemeClr val="tx1"/>
              </a:solidFill>
              <a:latin typeface="Comic Sans MS" pitchFamily="4" charset="0"/>
            </a:endParaRPr>
          </a:p>
        </p:txBody>
      </p:sp>
      <p:pic>
        <p:nvPicPr>
          <p:cNvPr id="52228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2320" y="2204873"/>
            <a:ext cx="1434240" cy="144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9" name="Grouper 10"/>
          <p:cNvGrpSpPr>
            <a:grpSpLocks/>
          </p:cNvGrpSpPr>
          <p:nvPr/>
        </p:nvGrpSpPr>
        <p:grpSpPr bwMode="auto">
          <a:xfrm>
            <a:off x="5922720" y="4092910"/>
            <a:ext cx="1486080" cy="571740"/>
            <a:chOff x="4068763" y="5353050"/>
            <a:chExt cx="1485900" cy="571500"/>
          </a:xfrm>
        </p:grpSpPr>
        <p:sp>
          <p:nvSpPr>
            <p:cNvPr id="52231" name="WordArt 4"/>
            <p:cNvSpPr>
              <a:spLocks noChangeArrowheads="1" noChangeShapeType="1" noTextEdit="1"/>
            </p:cNvSpPr>
            <p:nvPr/>
          </p:nvSpPr>
          <p:spPr bwMode="auto">
            <a:xfrm>
              <a:off x="4316413" y="5448300"/>
              <a:ext cx="990600" cy="3810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fr-FR" sz="10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ASSOCIATION </a:t>
              </a:r>
            </a:p>
            <a:p>
              <a:pPr algn="ctr"/>
              <a:r>
                <a:rPr lang="fr-FR" sz="10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ffectLst>
                    <a:outerShdw dist="35921" dir="2700000" algn="ctr" rotWithShape="0">
                      <a:srgbClr val="808080">
                        <a:alpha val="79999"/>
                      </a:srgbClr>
                    </a:outerShdw>
                  </a:effectLst>
                  <a:latin typeface="Arial Black"/>
                </a:rPr>
                <a:t>DREPA 31</a:t>
              </a:r>
            </a:p>
          </p:txBody>
        </p:sp>
        <p:grpSp>
          <p:nvGrpSpPr>
            <p:cNvPr id="52232" name="Grouper 8"/>
            <p:cNvGrpSpPr>
              <a:grpSpLocks/>
            </p:cNvGrpSpPr>
            <p:nvPr/>
          </p:nvGrpSpPr>
          <p:grpSpPr bwMode="auto">
            <a:xfrm>
              <a:off x="4068763" y="5353050"/>
              <a:ext cx="1485900" cy="571500"/>
              <a:chOff x="3829050" y="5353050"/>
              <a:chExt cx="1485900" cy="571500"/>
            </a:xfrm>
          </p:grpSpPr>
          <p:pic>
            <p:nvPicPr>
              <p:cNvPr id="52233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9050" y="5353050"/>
                <a:ext cx="1485900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234" name="WordArt 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076700" y="5448300"/>
                <a:ext cx="990600" cy="38100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fr-FR" sz="10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rgbClr val="808080">
                          <a:alpha val="79999"/>
                        </a:srgbClr>
                      </a:outerShdw>
                    </a:effectLst>
                    <a:latin typeface="Arial Black"/>
                  </a:rPr>
                  <a:t>ASSOCIATION </a:t>
                </a:r>
              </a:p>
              <a:p>
                <a:pPr algn="ctr"/>
                <a:r>
                  <a:rPr lang="fr-FR" sz="1000" i="1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35921" dir="2700000" algn="ctr" rotWithShape="0">
                        <a:srgbClr val="808080">
                          <a:alpha val="79999"/>
                        </a:srgbClr>
                      </a:outerShdw>
                    </a:effectLst>
                    <a:latin typeface="Arial Black"/>
                  </a:rPr>
                  <a:t>DREPA 31</a:t>
                </a:r>
              </a:p>
            </p:txBody>
          </p:sp>
        </p:grpSp>
      </p:grpSp>
      <p:pic>
        <p:nvPicPr>
          <p:cNvPr id="5223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0560" y="4742419"/>
            <a:ext cx="2488320" cy="149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87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1"/>
          <p:cNvSpPr>
            <a:spLocks noGrp="1"/>
          </p:cNvSpPr>
          <p:nvPr>
            <p:ph type="title"/>
          </p:nvPr>
        </p:nvSpPr>
        <p:spPr>
          <a:xfrm>
            <a:off x="180000" y="485332"/>
            <a:ext cx="8229600" cy="1143480"/>
          </a:xfrm>
        </p:spPr>
        <p:txBody>
          <a:bodyPr/>
          <a:lstStyle/>
          <a:p>
            <a:pPr eaLnBrk="1" hangingPunct="1"/>
            <a:r>
              <a:rPr lang="fr-FR" altLang="fr-FR" smtClean="0">
                <a:latin typeface="Comic Sans MS" pitchFamily="4" charset="0"/>
              </a:rPr>
              <a:t>Conclusions</a:t>
            </a:r>
          </a:p>
        </p:txBody>
      </p:sp>
      <p:sp>
        <p:nvSpPr>
          <p:cNvPr id="79875" name="Espace réservé du contenu 2"/>
          <p:cNvSpPr>
            <a:spLocks noGrp="1"/>
          </p:cNvSpPr>
          <p:nvPr>
            <p:ph idx="1"/>
          </p:nvPr>
        </p:nvSpPr>
        <p:spPr>
          <a:xfrm>
            <a:off x="704161" y="1562565"/>
            <a:ext cx="8222400" cy="3001275"/>
          </a:xfrm>
        </p:spPr>
        <p:txBody>
          <a:bodyPr/>
          <a:lstStyle/>
          <a:p>
            <a:pPr>
              <a:spcAft>
                <a:spcPts val="1837"/>
              </a:spcAft>
              <a:buFontTx/>
              <a:buChar char="•"/>
            </a:pPr>
            <a:r>
              <a:rPr lang="fr-FR" altLang="fr-FR" smtClean="0">
                <a:latin typeface="Comic Sans MS" pitchFamily="4" charset="0"/>
              </a:rPr>
              <a:t>Entrée par le SAU ++</a:t>
            </a:r>
          </a:p>
          <a:p>
            <a:pPr>
              <a:spcAft>
                <a:spcPts val="1837"/>
              </a:spcAft>
              <a:buFontTx/>
              <a:buChar char="•"/>
            </a:pPr>
            <a:r>
              <a:rPr lang="fr-FR" altLang="fr-FR" smtClean="0">
                <a:latin typeface="Comic Sans MS" pitchFamily="4" charset="0"/>
              </a:rPr>
              <a:t>Tableaux spécifiques: </a:t>
            </a:r>
          </a:p>
          <a:p>
            <a:pPr>
              <a:spcAft>
                <a:spcPts val="1837"/>
              </a:spcAft>
              <a:buNone/>
            </a:pPr>
            <a:r>
              <a:rPr lang="fr-FR" altLang="fr-FR" sz="2500">
                <a:latin typeface="Comic Sans MS" pitchFamily="4" charset="0"/>
              </a:rPr>
              <a:t>-&gt; CVO, STA, Hémolyse retardée</a:t>
            </a:r>
          </a:p>
          <a:p>
            <a:pPr>
              <a:spcAft>
                <a:spcPts val="1837"/>
              </a:spcAft>
              <a:buFontTx/>
              <a:buChar char="•"/>
            </a:pPr>
            <a:r>
              <a:rPr lang="fr-FR" altLang="fr-FR" smtClean="0">
                <a:latin typeface="Comic Sans MS" pitchFamily="4" charset="0"/>
              </a:rPr>
              <a:t>Contexte polypathologique</a:t>
            </a:r>
          </a:p>
          <a:p>
            <a:pPr>
              <a:spcAft>
                <a:spcPts val="1837"/>
              </a:spcAft>
              <a:buNone/>
            </a:pPr>
            <a:r>
              <a:rPr lang="fr-FR" altLang="fr-FR" sz="2500">
                <a:latin typeface="Comic Sans MS" pitchFamily="4" charset="0"/>
              </a:rPr>
              <a:t>-&gt; dépistage</a:t>
            </a:r>
          </a:p>
          <a:p>
            <a:pPr>
              <a:spcAft>
                <a:spcPts val="1837"/>
              </a:spcAft>
              <a:buFontTx/>
              <a:buChar char="•"/>
            </a:pPr>
            <a:r>
              <a:rPr lang="fr-FR" altLang="fr-FR" smtClean="0">
                <a:latin typeface="Comic Sans MS" pitchFamily="4" charset="0"/>
              </a:rPr>
              <a:t>Pluridisciplinarité</a:t>
            </a:r>
          </a:p>
          <a:p>
            <a:pPr>
              <a:spcAft>
                <a:spcPts val="1837"/>
              </a:spcAft>
              <a:buFontTx/>
              <a:buChar char="•"/>
            </a:pPr>
            <a:r>
              <a:rPr lang="fr-FR" altLang="fr-FR" smtClean="0">
                <a:latin typeface="Comic Sans MS" pitchFamily="4" charset="0"/>
              </a:rPr>
              <a:t>Notion d’urgence</a:t>
            </a:r>
          </a:p>
          <a:p>
            <a:pPr>
              <a:spcAft>
                <a:spcPts val="1837"/>
              </a:spcAft>
              <a:buFontTx/>
              <a:buChar char="•"/>
            </a:pPr>
            <a:endParaRPr lang="fr-FR" altLang="fr-FR" smtClean="0">
              <a:latin typeface="Comic Sans MS" pitchFamily="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2800" y="3567255"/>
            <a:ext cx="1360800" cy="200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196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229600" cy="1143000"/>
          </a:xfrm>
        </p:spPr>
        <p:txBody>
          <a:bodyPr/>
          <a:lstStyle/>
          <a:p>
            <a:r>
              <a:rPr lang="fr-FR" dirty="0" smtClean="0">
                <a:latin typeface="Comic Sans MS" pitchFamily="66" charset="0"/>
              </a:rPr>
              <a:t>Conclusions</a:t>
            </a:r>
            <a:endParaRPr lang="fr-FR" dirty="0">
              <a:latin typeface="Comic Sans MS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4941168"/>
            <a:ext cx="8229600" cy="9445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 dirty="0" smtClean="0">
                <a:latin typeface="Comic Sans MS"/>
                <a:cs typeface="Comic Sans MS"/>
              </a:rPr>
              <a:t>Merci pour votre attention</a:t>
            </a:r>
          </a:p>
          <a:p>
            <a:pPr>
              <a:buFontTx/>
              <a:buChar char="-"/>
            </a:pPr>
            <a:endParaRPr lang="fr-FR" dirty="0" smtClean="0"/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̀me IUC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llage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ème IUC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llage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ureau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Bureau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809</TotalTime>
  <Words>3612</Words>
  <Application>Microsoft Macintosh PowerPoint</Application>
  <PresentationFormat>Présentation à l'écran (4:3)</PresentationFormat>
  <Paragraphs>938</Paragraphs>
  <Slides>94</Slides>
  <Notes>23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2</vt:i4>
      </vt:variant>
      <vt:variant>
        <vt:lpstr>Titres des diapositives</vt:lpstr>
      </vt:variant>
      <vt:variant>
        <vt:i4>94</vt:i4>
      </vt:variant>
    </vt:vector>
  </HeadingPairs>
  <TitlesOfParts>
    <vt:vector size="96" baseType="lpstr">
      <vt:lpstr>Thème IUC</vt:lpstr>
      <vt:lpstr>1_Thème IUC</vt:lpstr>
      <vt:lpstr>Anémies constitutionnelles     </vt:lpstr>
      <vt:lpstr> Médecine Interne oncopole</vt:lpstr>
      <vt:lpstr>Apport de la biologie </vt:lpstr>
      <vt:lpstr>Apport de la biologie </vt:lpstr>
      <vt:lpstr>Apport de la biologie </vt:lpstr>
      <vt:lpstr>Apport de la biologie </vt:lpstr>
      <vt:lpstr>Apport de la biologie </vt:lpstr>
      <vt:lpstr>Apport de la biologie </vt:lpstr>
      <vt:lpstr>Anémies constitutionnelles </vt:lpstr>
      <vt:lpstr>Déficits enzymatiques</vt:lpstr>
      <vt:lpstr>Diapositive 11</vt:lpstr>
      <vt:lpstr>Déficit G6PD</vt:lpstr>
      <vt:lpstr>Déficit G6PD</vt:lpstr>
      <vt:lpstr>Déficit Pyruvate Kinase </vt:lpstr>
      <vt:lpstr>Anomalies de membrane</vt:lpstr>
      <vt:lpstr>Sphérocytose héréditaire</vt:lpstr>
      <vt:lpstr>Sphérocytose héréditaire</vt:lpstr>
      <vt:lpstr>Elliptocytose  </vt:lpstr>
      <vt:lpstr>Petits pièges…</vt:lpstr>
      <vt:lpstr>En synthèse</vt:lpstr>
      <vt:lpstr>En synthèse</vt:lpstr>
      <vt:lpstr>En synthèse</vt:lpstr>
      <vt:lpstr>Anomalies de l’hémoglobine</vt:lpstr>
      <vt:lpstr>Le globule rouge</vt:lpstr>
      <vt:lpstr>Quelques définitions</vt:lpstr>
      <vt:lpstr>Un cas clinique </vt:lpstr>
      <vt:lpstr>Un cas clinique </vt:lpstr>
      <vt:lpstr>Un cas clinique </vt:lpstr>
      <vt:lpstr>Thalassémies</vt:lpstr>
      <vt:lpstr>Déséquilibre de synthèse chaînes de l’hémoglobine</vt:lpstr>
      <vt:lpstr>Déséquilibre de synthèse chaînes de l’hémoglobine</vt:lpstr>
      <vt:lpstr>Diapositive 32</vt:lpstr>
      <vt:lpstr>Principes de prise en charge</vt:lpstr>
      <vt:lpstr>La Drépanocytose une maladie grave aux multiples facettes </vt:lpstr>
      <vt:lpstr>Epidémiologie Morbidités - Mortalités </vt:lpstr>
      <vt:lpstr>Cas clinique</vt:lpstr>
      <vt:lpstr>Cas clinique</vt:lpstr>
      <vt:lpstr>Cas clinique</vt:lpstr>
      <vt:lpstr>Cas clinique</vt:lpstr>
      <vt:lpstr>Biologie</vt:lpstr>
      <vt:lpstr>Transmissions</vt:lpstr>
      <vt:lpstr>Drépanocytose: hétérozygotes</vt:lpstr>
      <vt:lpstr>Diapositive 43</vt:lpstr>
      <vt:lpstr>Diapositive 44</vt:lpstr>
      <vt:lpstr>Epidémiologie Morbidités - Mortalités </vt:lpstr>
      <vt:lpstr>Activité</vt:lpstr>
      <vt:lpstr>Quelques éléments de physiopathologie</vt:lpstr>
      <vt:lpstr>Drépanocytose: physiopathologie</vt:lpstr>
      <vt:lpstr>Diapositive 49</vt:lpstr>
      <vt:lpstr>Complications</vt:lpstr>
      <vt:lpstr>Qu’est ce qu’une crise?</vt:lpstr>
      <vt:lpstr>Complications aiguës</vt:lpstr>
      <vt:lpstr>Crise vaso-occlusive osseuse</vt:lpstr>
      <vt:lpstr>Prise en charge</vt:lpstr>
      <vt:lpstr>Douleur aiguë Mesures associées</vt:lpstr>
      <vt:lpstr>Syndrome thoracique aigu</vt:lpstr>
      <vt:lpstr>Syndrome thoracique aigu</vt:lpstr>
      <vt:lpstr>Syndrome thoracique aigu</vt:lpstr>
      <vt:lpstr>STA: comment prédire sa survenue?</vt:lpstr>
      <vt:lpstr>STA: comment prédire sa survenue?</vt:lpstr>
      <vt:lpstr>Syndrome thoracique aigu</vt:lpstr>
      <vt:lpstr>Complications Neurologiques</vt:lpstr>
      <vt:lpstr>Complications Neurologiques</vt:lpstr>
      <vt:lpstr>Complications Cardiaques</vt:lpstr>
      <vt:lpstr>Complications Cardiaques</vt:lpstr>
      <vt:lpstr>Anémie</vt:lpstr>
      <vt:lpstr>Anémie</vt:lpstr>
      <vt:lpstr>Thromboses</vt:lpstr>
      <vt:lpstr>Thromboses</vt:lpstr>
      <vt:lpstr>Infections</vt:lpstr>
      <vt:lpstr>Séquestration splénique &amp; hépatique</vt:lpstr>
      <vt:lpstr>La douleur aiguë</vt:lpstr>
      <vt:lpstr>Diapositive 73</vt:lpstr>
      <vt:lpstr>Complications chroniques</vt:lpstr>
      <vt:lpstr>Complications chroniques</vt:lpstr>
      <vt:lpstr>Complications chroniques</vt:lpstr>
      <vt:lpstr>Complications chroniques</vt:lpstr>
      <vt:lpstr>Douleur(s) chronique(s) = 30%</vt:lpstr>
      <vt:lpstr>Traitements de fond</vt:lpstr>
      <vt:lpstr>Traitements de fond </vt:lpstr>
      <vt:lpstr>Traitements de fond </vt:lpstr>
      <vt:lpstr>Traitements de fond</vt:lpstr>
      <vt:lpstr>Quelques mots sur la transfusion</vt:lpstr>
      <vt:lpstr>Transfusion: indications</vt:lpstr>
      <vt:lpstr>Transfusion: indications</vt:lpstr>
      <vt:lpstr>Transfusion: modalités</vt:lpstr>
      <vt:lpstr>Transfusion: complications  </vt:lpstr>
      <vt:lpstr>Hémolyse retardée post-transfusionnelle </vt:lpstr>
      <vt:lpstr>Diapositive 89</vt:lpstr>
      <vt:lpstr>Diapositive 90</vt:lpstr>
      <vt:lpstr>Ressources Professionnels</vt:lpstr>
      <vt:lpstr>Ressources Patients</vt:lpstr>
      <vt:lpstr>Conclusions</vt:lpstr>
      <vt:lpstr>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Drépanocytose (s)     Principes de prise en charge</dc:title>
  <dc:creator>PC</dc:creator>
  <cp:lastModifiedBy>Pierre Cougoul</cp:lastModifiedBy>
  <cp:revision>54</cp:revision>
  <dcterms:created xsi:type="dcterms:W3CDTF">2017-06-12T17:58:10Z</dcterms:created>
  <dcterms:modified xsi:type="dcterms:W3CDTF">2017-06-12T18:36:53Z</dcterms:modified>
</cp:coreProperties>
</file>